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302" r:id="rId2"/>
    <p:sldId id="257" r:id="rId3"/>
    <p:sldId id="258" r:id="rId4"/>
    <p:sldId id="259" r:id="rId5"/>
    <p:sldId id="260" r:id="rId6"/>
    <p:sldId id="293" r:id="rId7"/>
    <p:sldId id="306" r:id="rId8"/>
    <p:sldId id="268" r:id="rId9"/>
    <p:sldId id="309" r:id="rId10"/>
    <p:sldId id="262" r:id="rId11"/>
    <p:sldId id="265" r:id="rId12"/>
    <p:sldId id="266" r:id="rId13"/>
    <p:sldId id="310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98" r:id="rId22"/>
    <p:sldId id="279" r:id="rId23"/>
    <p:sldId id="280" r:id="rId24"/>
    <p:sldId id="311" r:id="rId25"/>
    <p:sldId id="281" r:id="rId26"/>
    <p:sldId id="282" r:id="rId27"/>
    <p:sldId id="286" r:id="rId28"/>
    <p:sldId id="287" r:id="rId29"/>
    <p:sldId id="289" r:id="rId30"/>
    <p:sldId id="290" r:id="rId31"/>
    <p:sldId id="291" r:id="rId32"/>
    <p:sldId id="292" r:id="rId33"/>
    <p:sldId id="317" r:id="rId34"/>
    <p:sldId id="313" r:id="rId35"/>
    <p:sldId id="314" r:id="rId36"/>
    <p:sldId id="315" r:id="rId37"/>
    <p:sldId id="316" r:id="rId38"/>
    <p:sldId id="304" r:id="rId39"/>
    <p:sldId id="30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0000"/>
    <a:srgbClr val="2779B6"/>
    <a:srgbClr val="75AFCB"/>
    <a:srgbClr val="499549"/>
    <a:srgbClr val="C00000"/>
    <a:srgbClr val="FF6F00"/>
    <a:srgbClr val="4682B4"/>
    <a:srgbClr val="00B0F0"/>
    <a:srgbClr val="9CC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8" autoAdjust="0"/>
    <p:restoredTop sz="94556" autoAdjust="0"/>
  </p:normalViewPr>
  <p:slideViewPr>
    <p:cSldViewPr snapToGrid="0" snapToObjects="1">
      <p:cViewPr varScale="1">
        <p:scale>
          <a:sx n="140" d="100"/>
          <a:sy n="140" d="100"/>
        </p:scale>
        <p:origin x="80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 snapToObjects="1" showGuides="1">
      <p:cViewPr varScale="1">
        <p:scale>
          <a:sx n="71" d="100"/>
          <a:sy n="71" d="100"/>
        </p:scale>
        <p:origin x="261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200A-C61C-C442-90F5-8597248544A0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ADF5-1F2F-4E4C-933D-9A740406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4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9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3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9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Arial" panose="020B06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7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7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09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3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96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34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31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Arial" panose="020B06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3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72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25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80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3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8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49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99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21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0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9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9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18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5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37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5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29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89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2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0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65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9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1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1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4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6ADF5-1F2F-4E4C-933D-9A74040696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1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file:////Users/toddszymanski/Documents/01%20Work/SC23/ppt/sc23_presenter_back.png" TargetMode="External"/><Relationship Id="rId7" Type="http://schemas.openxmlformats.org/officeDocument/2006/relationships/image" Target="file:////Users/toddszymanski/Documents/01%20Work/SC23/ppt/sc23_presenter_logo@4x.png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file:////Users/toddszymanski/Documents/01%20Work/SC23/logo/00%20logosheet/sc23_logos_transpng@4x/sc23_hor_blackcolor@4x.pn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3/ppt/sc23_presenter_logo@4x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2/presenter%20assets/sc22_logo@4x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7127B3-326B-8EE3-1A65-C7626C1F9EA5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574"/>
            <a:ext cx="12192000" cy="434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7C2399-A039-5779-00C9-04FB33AC7A05}"/>
              </a:ext>
            </a:extLst>
          </p:cNvPr>
          <p:cNvSpPr/>
          <p:nvPr userDrawn="1"/>
        </p:nvSpPr>
        <p:spPr>
          <a:xfrm>
            <a:off x="0" y="4275786"/>
            <a:ext cx="12192000" cy="2582214"/>
          </a:xfrm>
          <a:prstGeom prst="rect">
            <a:avLst/>
          </a:prstGeom>
          <a:solidFill>
            <a:srgbClr val="4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97" y="1906998"/>
            <a:ext cx="10824402" cy="2250038"/>
          </a:xfrm>
        </p:spPr>
        <p:txBody>
          <a:bodyPr wrap="none" anchor="b">
            <a:normAutofit/>
          </a:bodyPr>
          <a:lstStyle>
            <a:lvl1pPr algn="l">
              <a:defRPr sz="3600" b="1" i="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796" y="4430332"/>
            <a:ext cx="10824401" cy="1884472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authors and/or presenters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6410-ABCD-9F80-F32E-9E3C2F71AE94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2333" y="529898"/>
            <a:ext cx="3200400" cy="113048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5DA24FF-6611-6926-2C9A-E0E546194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796" y="6422137"/>
            <a:ext cx="1600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B177B6-8116-EB44-AD78-42A45D43F559}" type="datetime1">
              <a:rPr lang="en-US" smtClean="0"/>
              <a:pPr/>
              <a:t>6/17/24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9637F2-8D3B-F392-76D4-518311CEF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6489A9-4A70-4708-2F78-88B47874A9D5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630" y="6485246"/>
            <a:ext cx="205740" cy="2057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34D948-45A0-D3C9-3ABC-110A29454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55032" y="66559"/>
            <a:ext cx="1132603" cy="1336797"/>
          </a:xfrm>
          <a:prstGeom prst="roundRect">
            <a:avLst>
              <a:gd name="adj" fmla="val 12653"/>
            </a:avLst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2E46A01-9EA3-2C50-8470-91423F4613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86096" y="1836898"/>
            <a:ext cx="2863004" cy="926822"/>
            <a:chOff x="9192344" y="1772816"/>
            <a:chExt cx="2479819" cy="80277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53E9E5B-30CD-2758-66C6-E2CEEEA85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2344" y="1772816"/>
              <a:ext cx="803719" cy="7992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0E31361-47D7-1029-E9B3-51836C5D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0394" y="1772816"/>
              <a:ext cx="803719" cy="79927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BBD97C3-D612-A52B-1454-6540B5785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8444" y="1776314"/>
              <a:ext cx="803719" cy="799278"/>
            </a:xfrm>
            <a:prstGeom prst="rect">
              <a:avLst/>
            </a:prstGeom>
          </p:spPr>
        </p:pic>
      </p:grpSp>
      <p:pic>
        <p:nvPicPr>
          <p:cNvPr id="2050" name="Picture 2" descr="Cerfacs">
            <a:extLst>
              <a:ext uri="{FF2B5EF4-FFF2-40B4-BE49-F238E27FC236}">
                <a16:creationId xmlns:a16="http://schemas.microsoft.com/office/drawing/2014/main" id="{28C82504-C72D-C96F-30FB-BC9D5D2405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96" y="59546"/>
            <a:ext cx="2159000" cy="5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C429F13-8D15-20F8-859D-28F7B58B9CCD}"/>
              </a:ext>
            </a:extLst>
          </p:cNvPr>
          <p:cNvSpPr txBox="1"/>
          <p:nvPr userDrawn="1"/>
        </p:nvSpPr>
        <p:spPr>
          <a:xfrm>
            <a:off x="2281996" y="-18574"/>
            <a:ext cx="4839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Sparse Days Meeting 2024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E9A1C34C-64B9-3742-AC3A-DF7437F603FA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436B20EC-8654-A240-8289-E083C39C2D04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03B69DD4-E621-6142-8193-CAA658C361AD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rgbClr val="000000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rgbClr val="000000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D10FD46D-C6EA-6B4C-BF2F-A13F55B253B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1390"/>
            <a:ext cx="10820398" cy="9990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43156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1390"/>
            <a:ext cx="10820398" cy="9990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43156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1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B64D55A2-3D9D-084F-AAD5-AF9BBA396BBE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7C2399-A039-5779-00C9-04FB33AC7A05}"/>
              </a:ext>
            </a:extLst>
          </p:cNvPr>
          <p:cNvSpPr/>
          <p:nvPr userDrawn="1"/>
        </p:nvSpPr>
        <p:spPr>
          <a:xfrm>
            <a:off x="0" y="6523732"/>
            <a:ext cx="12192000" cy="338328"/>
          </a:xfrm>
          <a:prstGeom prst="rect">
            <a:avLst/>
          </a:prstGeom>
          <a:solidFill>
            <a:srgbClr val="4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5DA24FF-6611-6926-2C9A-E0E546194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044" y="6528818"/>
            <a:ext cx="1600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DEB177B6-8116-EB44-AD78-42A45D43F559}" type="datetime1">
              <a:rPr lang="en-US" smtClean="0"/>
              <a:pPr/>
              <a:t>6/17/24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9637F2-8D3B-F392-76D4-518311CEF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032" y="6516962"/>
            <a:ext cx="551167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6489A9-4A70-4708-2F78-88B47874A9D5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630" y="6600813"/>
            <a:ext cx="205740" cy="20574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9B31926-9A2F-9D4D-AF60-8E3500E1B553}"/>
              </a:ext>
            </a:extLst>
          </p:cNvPr>
          <p:cNvSpPr/>
          <p:nvPr userDrawn="1"/>
        </p:nvSpPr>
        <p:spPr>
          <a:xfrm>
            <a:off x="1438049" y="6545665"/>
            <a:ext cx="107292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 et al.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Scalable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0" dirty="0">
                <a:solidFill>
                  <a:srgbClr val="499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Two-Dimensional Block-Cyclic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0" dirty="0">
                <a:solidFill>
                  <a:srgbClr val="277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Direct Solver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Heterogeneous Systems.</a:t>
            </a: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  <a:r>
              <a:rPr lang="en" altLang="zh-CN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zh-CN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15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797" y="6425866"/>
            <a:ext cx="1600200" cy="312326"/>
          </a:xfrm>
        </p:spPr>
        <p:txBody>
          <a:bodyPr/>
          <a:lstStyle/>
          <a:p>
            <a:fld id="{889F9916-D29A-0B4E-ABD7-51608927E3AB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392BF-22B0-0461-CF08-DA7B982A1D32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6523402"/>
            <a:ext cx="316672" cy="316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>
            <a:lvl1pPr>
              <a:buClr>
                <a:srgbClr val="000000"/>
              </a:buClr>
              <a:defRPr/>
            </a:lvl1pPr>
            <a:lvl2pPr>
              <a:buClr>
                <a:srgbClr val="000000"/>
              </a:buClr>
              <a:defRPr/>
            </a:lvl2pPr>
            <a:lvl3pPr>
              <a:buClr>
                <a:srgbClr val="000000"/>
              </a:buClr>
              <a:defRPr/>
            </a:lvl3pPr>
            <a:lvl4pPr>
              <a:buClr>
                <a:srgbClr val="000000"/>
              </a:buClr>
              <a:defRPr/>
            </a:lvl4pPr>
            <a:lvl5pPr>
              <a:buClr>
                <a:srgbClr val="0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>
            <a:lvl1pPr>
              <a:buClr>
                <a:srgbClr val="000000"/>
              </a:buClr>
              <a:defRPr/>
            </a:lvl1pPr>
            <a:lvl2pPr>
              <a:buClr>
                <a:srgbClr val="000000"/>
              </a:buClr>
              <a:defRPr/>
            </a:lvl2pPr>
            <a:lvl3pPr>
              <a:buClr>
                <a:srgbClr val="000000"/>
              </a:buClr>
              <a:defRPr/>
            </a:lvl3pPr>
            <a:lvl4pPr>
              <a:buClr>
                <a:srgbClr val="000000"/>
              </a:buClr>
              <a:defRPr/>
            </a:lvl4pPr>
            <a:lvl5pPr>
              <a:buClr>
                <a:srgbClr val="0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CF810A9F-E58F-0A4F-BB86-00D0C675F7F6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A9022B69-CCDB-4C49-82FF-93A849C8A861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D0CC3993-0B90-1C4D-9555-54A97F187C36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/Users/toddszymanski/Documents/01%20Work/SC23/ppt/sc23_presenter_logo@4x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8BEB7">
                <a:alpha val="35000"/>
              </a:srgbClr>
            </a:gs>
            <a:gs pos="100000">
              <a:srgbClr val="80C46E">
                <a:alpha val="35000"/>
              </a:srgb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6422137"/>
            <a:ext cx="1600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C411B51A-ED12-F344-8388-02D0098F41E0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5073F6-E5C9-80CB-5149-AA71B271D79E}"/>
              </a:ext>
            </a:extLst>
          </p:cNvPr>
          <p:cNvPicPr>
            <a:picLocks noChangeAspect="1"/>
          </p:cNvPicPr>
          <p:nvPr userDrawn="1"/>
        </p:nvPicPr>
        <p:blipFill>
          <a:blip r:embed="rId15" r:link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630" y="6485246"/>
            <a:ext cx="205740" cy="20574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5" r:id="rId4"/>
    <p:sldLayoutId id="2147483666" r:id="rId5"/>
    <p:sldLayoutId id="2147483652" r:id="rId6"/>
    <p:sldLayoutId id="2147483653" r:id="rId7"/>
    <p:sldLayoutId id="2147483654" r:id="rId8"/>
    <p:sldLayoutId id="2147483656" r:id="rId9"/>
    <p:sldLayoutId id="2147483660" r:id="rId10"/>
    <p:sldLayoutId id="2147483657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none" baseline="0">
          <a:ln w="3175" cmpd="sng">
            <a:noFill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8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6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4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2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2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3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jfif"/><Relationship Id="rId5" Type="http://schemas.openxmlformats.org/officeDocument/2006/relationships/image" Target="../media/image124.jpeg"/><Relationship Id="rId4" Type="http://schemas.openxmlformats.org/officeDocument/2006/relationships/hyperlink" Target="https://github.com/SuperScientificSoftwareLaboratory/PanguLU" TargetMode="External"/><Relationship Id="rId9" Type="http://schemas.openxmlformats.org/officeDocument/2006/relationships/hyperlink" Target="https://www.ssslab.cn/softwar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1.png"/><Relationship Id="rId4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84" Type="http://schemas.openxmlformats.org/officeDocument/2006/relationships/image" Target="../media/image84.png"/><Relationship Id="rId16" Type="http://schemas.openxmlformats.org/officeDocument/2006/relationships/image" Target="../media/image16.png"/><Relationship Id="rId11" Type="http://schemas.openxmlformats.org/officeDocument/2006/relationships/image" Target="../media/image110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5" Type="http://schemas.openxmlformats.org/officeDocument/2006/relationships/image" Target="../media/image510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14" Type="http://schemas.openxmlformats.org/officeDocument/2006/relationships/image" Target="../media/image140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810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3" Type="http://schemas.openxmlformats.org/officeDocument/2006/relationships/image" Target="../media/image134.png"/><Relationship Id="rId12" Type="http://schemas.openxmlformats.org/officeDocument/2006/relationships/image" Target="../media/image129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0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4" Type="http://schemas.openxmlformats.org/officeDocument/2006/relationships/image" Target="../media/image410.png"/><Relationship Id="rId9" Type="http://schemas.openxmlformats.org/officeDocument/2006/relationships/image" Target="../media/image910.png"/><Relationship Id="rId13" Type="http://schemas.openxmlformats.org/officeDocument/2006/relationships/image" Target="../media/image130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7" Type="http://schemas.openxmlformats.org/officeDocument/2006/relationships/image" Target="../media/image710.png"/><Relationship Id="rId71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9.png"/><Relationship Id="rId26" Type="http://schemas.openxmlformats.org/officeDocument/2006/relationships/image" Target="../media/image39.png"/><Relationship Id="rId39" Type="http://schemas.openxmlformats.org/officeDocument/2006/relationships/image" Target="../media/image92.png"/><Relationship Id="rId21" Type="http://schemas.openxmlformats.org/officeDocument/2006/relationships/image" Target="../media/image34.png"/><Relationship Id="rId34" Type="http://schemas.openxmlformats.org/officeDocument/2006/relationships/image" Target="../media/image57.png"/><Relationship Id="rId42" Type="http://schemas.openxmlformats.org/officeDocument/2006/relationships/image" Target="../media/image95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55" Type="http://schemas.openxmlformats.org/officeDocument/2006/relationships/image" Target="../media/image100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9" Type="http://schemas.openxmlformats.org/officeDocument/2006/relationships/image" Target="../media/image46.png"/><Relationship Id="rId11" Type="http://schemas.openxmlformats.org/officeDocument/2006/relationships/image" Target="../media/image16.png"/><Relationship Id="rId24" Type="http://schemas.openxmlformats.org/officeDocument/2006/relationships/image" Target="../media/image87.png"/><Relationship Id="rId32" Type="http://schemas.openxmlformats.org/officeDocument/2006/relationships/image" Target="../media/image51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45" Type="http://schemas.openxmlformats.org/officeDocument/2006/relationships/image" Target="../media/image72.png"/><Relationship Id="rId53" Type="http://schemas.openxmlformats.org/officeDocument/2006/relationships/image" Target="../media/image98.png"/><Relationship Id="rId5" Type="http://schemas.openxmlformats.org/officeDocument/2006/relationships/image" Target="../media/image810.png"/><Relationship Id="rId10" Type="http://schemas.openxmlformats.org/officeDocument/2006/relationships/image" Target="../media/image130.png"/><Relationship Id="rId19" Type="http://schemas.openxmlformats.org/officeDocument/2006/relationships/image" Target="../media/image32.png"/><Relationship Id="rId31" Type="http://schemas.openxmlformats.org/officeDocument/2006/relationships/image" Target="../media/image50.png"/><Relationship Id="rId44" Type="http://schemas.openxmlformats.org/officeDocument/2006/relationships/image" Target="../media/image71.png"/><Relationship Id="rId52" Type="http://schemas.openxmlformats.org/officeDocument/2006/relationships/image" Target="../media/image97.png"/><Relationship Id="rId4" Type="http://schemas.openxmlformats.org/officeDocument/2006/relationships/image" Target="../media/image86.png"/><Relationship Id="rId9" Type="http://schemas.openxmlformats.org/officeDocument/2006/relationships/image" Target="../media/image129.png"/><Relationship Id="rId14" Type="http://schemas.openxmlformats.org/officeDocument/2006/relationships/image" Target="../media/image19.png"/><Relationship Id="rId22" Type="http://schemas.openxmlformats.org/officeDocument/2006/relationships/image" Target="../media/image35.png"/><Relationship Id="rId27" Type="http://schemas.openxmlformats.org/officeDocument/2006/relationships/image" Target="../media/image88.png"/><Relationship Id="rId30" Type="http://schemas.openxmlformats.org/officeDocument/2006/relationships/image" Target="../media/image89.png"/><Relationship Id="rId35" Type="http://schemas.openxmlformats.org/officeDocument/2006/relationships/image" Target="../media/image60.png"/><Relationship Id="rId43" Type="http://schemas.openxmlformats.org/officeDocument/2006/relationships/image" Target="../media/image700.png"/><Relationship Id="rId48" Type="http://schemas.openxmlformats.org/officeDocument/2006/relationships/image" Target="../media/image75.png"/><Relationship Id="rId56" Type="http://schemas.openxmlformats.org/officeDocument/2006/relationships/image" Target="../media/image101.png"/><Relationship Id="rId8" Type="http://schemas.openxmlformats.org/officeDocument/2006/relationships/image" Target="../media/image110.png"/><Relationship Id="rId51" Type="http://schemas.openxmlformats.org/officeDocument/2006/relationships/image" Target="../media/image96.png"/><Relationship Id="rId3" Type="http://schemas.openxmlformats.org/officeDocument/2006/relationships/image" Target="../media/image85.png"/><Relationship Id="rId12" Type="http://schemas.openxmlformats.org/officeDocument/2006/relationships/image" Target="../media/image17.png"/><Relationship Id="rId17" Type="http://schemas.openxmlformats.org/officeDocument/2006/relationships/image" Target="../media/image28.png"/><Relationship Id="rId25" Type="http://schemas.openxmlformats.org/officeDocument/2006/relationships/image" Target="../media/image38.png"/><Relationship Id="rId33" Type="http://schemas.openxmlformats.org/officeDocument/2006/relationships/image" Target="../media/image56.png"/><Relationship Id="rId38" Type="http://schemas.openxmlformats.org/officeDocument/2006/relationships/image" Target="../media/image91.png"/><Relationship Id="rId46" Type="http://schemas.openxmlformats.org/officeDocument/2006/relationships/image" Target="../media/image73.png"/><Relationship Id="rId20" Type="http://schemas.openxmlformats.org/officeDocument/2006/relationships/image" Target="../media/image33.png"/><Relationship Id="rId41" Type="http://schemas.openxmlformats.org/officeDocument/2006/relationships/image" Target="../media/image94.png"/><Relationship Id="rId54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0.png"/><Relationship Id="rId15" Type="http://schemas.openxmlformats.org/officeDocument/2006/relationships/image" Target="../media/image22.png"/><Relationship Id="rId23" Type="http://schemas.openxmlformats.org/officeDocument/2006/relationships/image" Target="../media/image860.png"/><Relationship Id="rId28" Type="http://schemas.openxmlformats.org/officeDocument/2006/relationships/image" Target="../media/image45.png"/><Relationship Id="rId36" Type="http://schemas.openxmlformats.org/officeDocument/2006/relationships/image" Target="../media/image61.png"/><Relationship Id="rId49" Type="http://schemas.openxmlformats.org/officeDocument/2006/relationships/image" Target="../media/image7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eg"/><Relationship Id="rId13" Type="http://schemas.openxmlformats.org/officeDocument/2006/relationships/image" Target="../media/image186.jpeg"/><Relationship Id="rId18" Type="http://schemas.openxmlformats.org/officeDocument/2006/relationships/hyperlink" Target="https://www.ssslab.cn/software.html" TargetMode="External"/><Relationship Id="rId3" Type="http://schemas.openxmlformats.org/officeDocument/2006/relationships/image" Target="../media/image176.jpeg"/><Relationship Id="rId7" Type="http://schemas.openxmlformats.org/officeDocument/2006/relationships/image" Target="../media/image180.png"/><Relationship Id="rId12" Type="http://schemas.openxmlformats.org/officeDocument/2006/relationships/image" Target="../media/image185.jpeg"/><Relationship Id="rId17" Type="http://schemas.openxmlformats.org/officeDocument/2006/relationships/image" Target="../media/image189.png"/><Relationship Id="rId2" Type="http://schemas.openxmlformats.org/officeDocument/2006/relationships/notesSlide" Target="../notesSlides/notesSlide38.xml"/><Relationship Id="rId16" Type="http://schemas.openxmlformats.org/officeDocument/2006/relationships/hyperlink" Target="https://github.com/SuperScientificSoftwareLaboratory/PanguL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9.jpeg"/><Relationship Id="rId11" Type="http://schemas.openxmlformats.org/officeDocument/2006/relationships/image" Target="../media/image184.jpeg"/><Relationship Id="rId5" Type="http://schemas.openxmlformats.org/officeDocument/2006/relationships/image" Target="../media/image178.jpeg"/><Relationship Id="rId15" Type="http://schemas.openxmlformats.org/officeDocument/2006/relationships/image" Target="../media/image188.png"/><Relationship Id="rId10" Type="http://schemas.openxmlformats.org/officeDocument/2006/relationships/image" Target="../media/image183.jpeg"/><Relationship Id="rId4" Type="http://schemas.openxmlformats.org/officeDocument/2006/relationships/image" Target="../media/image177.jpeg"/><Relationship Id="rId9" Type="http://schemas.openxmlformats.org/officeDocument/2006/relationships/image" Target="../media/image182.jpeg"/><Relationship Id="rId14" Type="http://schemas.openxmlformats.org/officeDocument/2006/relationships/image" Target="../media/image18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3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4.png"/><Relationship Id="rId9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8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09.png"/><Relationship Id="rId9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DFF4ED36-A629-6E1B-E79C-48D6FAABC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673" y="4339554"/>
            <a:ext cx="8411749" cy="188447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u="sng" dirty="0" err="1">
                <a:latin typeface="Arial" panose="020B0604020202020204" pitchFamily="34" charset="0"/>
                <a:cs typeface="Arial" panose="020B0604020202020204" pitchFamily="34" charset="0"/>
              </a:rPr>
              <a:t>Weifeng</a:t>
            </a:r>
            <a:r>
              <a:rPr lang="en-US" altLang="zh-CN" sz="1800" b="0" u="sng" dirty="0"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</a:p>
          <a:p>
            <a:pPr marL="0" indent="0">
              <a:buNone/>
            </a:pP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SC23</a:t>
            </a:r>
            <a:r>
              <a:rPr lang="zh-CN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aper</a:t>
            </a:r>
            <a:r>
              <a:rPr lang="zh-CN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  <a:r>
              <a:rPr lang="zh-CN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Xu Fu,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Bingbin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Zhang,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Tengcheng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Wang,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Wenhao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Li,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Yuechen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Lu,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Enxin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Yi,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Jianqi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Zhao,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Xiaohan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Geng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Fangying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Li,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Jingwen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Zhang, Zhou Jin,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Weifeng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contributors: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Yida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Yuechen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endParaRPr lang="en" altLang="zh-CN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" altLang="zh-CN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Super Scientific Software Laboratory, China University of Petroleum-Beijing</a:t>
            </a:r>
          </a:p>
          <a:p>
            <a:pPr marL="0" indent="0">
              <a:buNone/>
            </a:pPr>
            <a:r>
              <a:rPr lang="zh-CN" alt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zh-CN" sz="18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Cerfacs</a:t>
            </a:r>
            <a:r>
              <a:rPr lang="en-US" altLang="zh-CN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, Toulouse, France,</a:t>
            </a:r>
            <a:r>
              <a:rPr lang="zh-CN" alt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17-18 June 2024  </a:t>
            </a:r>
          </a:p>
          <a:p>
            <a:pPr marL="0" indent="0">
              <a:buNone/>
            </a:pPr>
            <a:endParaRPr lang="en" altLang="zh-CN" sz="18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" altLang="zh-CN" sz="18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1E8A-7CAC-36CC-C072-CD34D7404A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766F14-9E05-E74A-8F69-C6C372A193D2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A3E1-8DA4-AA3B-63DE-49C269ACD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0A87E60-3260-614D-B358-CB8CAB71D0EB}"/>
              </a:ext>
            </a:extLst>
          </p:cNvPr>
          <p:cNvSpPr/>
          <p:nvPr/>
        </p:nvSpPr>
        <p:spPr>
          <a:xfrm>
            <a:off x="252826" y="1811574"/>
            <a:ext cx="11840216" cy="230832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39395" algn="l"/>
              </a:tabLst>
            </a:pPr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PanguLU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A </a:t>
            </a:r>
            <a:r>
              <a:rPr lang="en-US" altLang="zh-CN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Scalable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>
              <a:tabLst>
                <a:tab pos="239395" algn="l"/>
              </a:tabLst>
            </a:pP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Regular Two-Dimensional Block-Cyclic </a:t>
            </a:r>
          </a:p>
          <a:p>
            <a:pPr>
              <a:tabLst>
                <a:tab pos="239395" algn="l"/>
              </a:tabLst>
            </a:pP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Sparse Direct Solver 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 </a:t>
            </a:r>
          </a:p>
          <a:p>
            <a:pPr>
              <a:tabLst>
                <a:tab pos="239395" algn="l"/>
              </a:tabLst>
            </a:pPr>
            <a:r>
              <a:rPr lang="en-US" altLang="zh-CN" sz="36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Distributed Heterogeneous Systems</a:t>
            </a:r>
            <a:endParaRPr lang="zh-CN" altLang="zh-CN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73DA8A8-DEAD-0605-9D1F-AE08F12CD9FB}"/>
              </a:ext>
            </a:extLst>
          </p:cNvPr>
          <p:cNvGrpSpPr/>
          <p:nvPr/>
        </p:nvGrpSpPr>
        <p:grpSpPr>
          <a:xfrm>
            <a:off x="6227798" y="6481552"/>
            <a:ext cx="7774188" cy="394170"/>
            <a:chOff x="3325221" y="5422807"/>
            <a:chExt cx="7774188" cy="39417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D150A9A-0C53-3D67-56DF-7814067B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5221" y="5422807"/>
              <a:ext cx="394170" cy="39417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F99BC3F-B497-F4B1-389E-597B71E80B5C}"/>
                </a:ext>
              </a:extLst>
            </p:cNvPr>
            <p:cNvSpPr/>
            <p:nvPr/>
          </p:nvSpPr>
          <p:spPr>
            <a:xfrm>
              <a:off x="3664527" y="5456366"/>
              <a:ext cx="74348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1400" b="1" dirty="0"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https://github.com/SuperScientificSoftwareLaboratory/</a:t>
              </a:r>
              <a:r>
                <a:rPr kumimoji="1" lang="en-US" altLang="zh-CN" sz="1400" b="1" dirty="0" err="1"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PanguLU</a:t>
              </a:r>
              <a:endParaRPr kumimoji="1" lang="zh-CN" altLang="en-US" sz="1400" b="1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30DB7AA-7E4A-C944-C849-B74B11468D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751" y="3212811"/>
            <a:ext cx="3235291" cy="25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8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776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1: Uneven Block Sizes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92D698E-03E1-C1E5-4810-3D08756ECD36}"/>
              </a:ext>
            </a:extLst>
          </p:cNvPr>
          <p:cNvGrpSpPr/>
          <p:nvPr/>
        </p:nvGrpSpPr>
        <p:grpSpPr>
          <a:xfrm>
            <a:off x="3290268" y="1676948"/>
            <a:ext cx="503591" cy="2957004"/>
            <a:chOff x="5348669" y="1205550"/>
            <a:chExt cx="749474" cy="4400785"/>
          </a:xfrm>
        </p:grpSpPr>
        <p:sp>
          <p:nvSpPr>
            <p:cNvPr id="24" name="右大括号 23">
              <a:extLst>
                <a:ext uri="{FF2B5EF4-FFF2-40B4-BE49-F238E27FC236}">
                  <a16:creationId xmlns:a16="http://schemas.microsoft.com/office/drawing/2014/main" id="{A2EE1ED0-FB15-FF61-6FFE-DFA7135E6DA9}"/>
                </a:ext>
              </a:extLst>
            </p:cNvPr>
            <p:cNvSpPr/>
            <p:nvPr/>
          </p:nvSpPr>
          <p:spPr>
            <a:xfrm>
              <a:off x="5348669" y="1205550"/>
              <a:ext cx="372957" cy="851850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34">
              <a:extLst>
                <a:ext uri="{FF2B5EF4-FFF2-40B4-BE49-F238E27FC236}">
                  <a16:creationId xmlns:a16="http://schemas.microsoft.com/office/drawing/2014/main" id="{5B1FE8BC-DFB9-170E-54CA-846D66215C83}"/>
                </a:ext>
              </a:extLst>
            </p:cNvPr>
            <p:cNvSpPr txBox="1"/>
            <p:nvPr/>
          </p:nvSpPr>
          <p:spPr>
            <a:xfrm>
              <a:off x="5739980" y="131558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" name="右大括号 25">
              <a:extLst>
                <a:ext uri="{FF2B5EF4-FFF2-40B4-BE49-F238E27FC236}">
                  <a16:creationId xmlns:a16="http://schemas.microsoft.com/office/drawing/2014/main" id="{61A95F86-9302-CEE8-BD6B-A51B0D67AC4A}"/>
                </a:ext>
              </a:extLst>
            </p:cNvPr>
            <p:cNvSpPr/>
            <p:nvPr/>
          </p:nvSpPr>
          <p:spPr>
            <a:xfrm>
              <a:off x="5348669" y="3913031"/>
              <a:ext cx="372957" cy="851850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34">
              <a:extLst>
                <a:ext uri="{FF2B5EF4-FFF2-40B4-BE49-F238E27FC236}">
                  <a16:creationId xmlns:a16="http://schemas.microsoft.com/office/drawing/2014/main" id="{4DB132CA-F8AB-B3A0-932D-E028103DF354}"/>
                </a:ext>
              </a:extLst>
            </p:cNvPr>
            <p:cNvSpPr txBox="1"/>
            <p:nvPr/>
          </p:nvSpPr>
          <p:spPr>
            <a:xfrm>
              <a:off x="5739980" y="400180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8" name="右大括号 27">
              <a:extLst>
                <a:ext uri="{FF2B5EF4-FFF2-40B4-BE49-F238E27FC236}">
                  <a16:creationId xmlns:a16="http://schemas.microsoft.com/office/drawing/2014/main" id="{2EFF74B7-9ED5-2178-318C-775389279F37}"/>
                </a:ext>
              </a:extLst>
            </p:cNvPr>
            <p:cNvSpPr/>
            <p:nvPr/>
          </p:nvSpPr>
          <p:spPr>
            <a:xfrm>
              <a:off x="5348669" y="4754485"/>
              <a:ext cx="372957" cy="851850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34">
              <a:extLst>
                <a:ext uri="{FF2B5EF4-FFF2-40B4-BE49-F238E27FC236}">
                  <a16:creationId xmlns:a16="http://schemas.microsoft.com/office/drawing/2014/main" id="{09CF0525-509C-FFD4-7525-9407F0E18487}"/>
                </a:ext>
              </a:extLst>
            </p:cNvPr>
            <p:cNvSpPr txBox="1"/>
            <p:nvPr/>
          </p:nvSpPr>
          <p:spPr>
            <a:xfrm>
              <a:off x="5739980" y="486452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0" name="右大括号 29">
              <a:extLst>
                <a:ext uri="{FF2B5EF4-FFF2-40B4-BE49-F238E27FC236}">
                  <a16:creationId xmlns:a16="http://schemas.microsoft.com/office/drawing/2014/main" id="{8BE7C729-1669-7F70-8322-C66A6A0337C0}"/>
                </a:ext>
              </a:extLst>
            </p:cNvPr>
            <p:cNvSpPr/>
            <p:nvPr/>
          </p:nvSpPr>
          <p:spPr>
            <a:xfrm>
              <a:off x="5358472" y="2093119"/>
              <a:ext cx="372957" cy="610642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4">
              <a:extLst>
                <a:ext uri="{FF2B5EF4-FFF2-40B4-BE49-F238E27FC236}">
                  <a16:creationId xmlns:a16="http://schemas.microsoft.com/office/drawing/2014/main" id="{80E82C12-58E0-971A-1470-2E03D44825B1}"/>
                </a:ext>
              </a:extLst>
            </p:cNvPr>
            <p:cNvSpPr txBox="1"/>
            <p:nvPr/>
          </p:nvSpPr>
          <p:spPr>
            <a:xfrm>
              <a:off x="5739980" y="206758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右大括号 31">
              <a:extLst>
                <a:ext uri="{FF2B5EF4-FFF2-40B4-BE49-F238E27FC236}">
                  <a16:creationId xmlns:a16="http://schemas.microsoft.com/office/drawing/2014/main" id="{662C9B0F-DD64-1096-EDF4-95BEBB811E25}"/>
                </a:ext>
              </a:extLst>
            </p:cNvPr>
            <p:cNvSpPr/>
            <p:nvPr/>
          </p:nvSpPr>
          <p:spPr>
            <a:xfrm>
              <a:off x="5366856" y="3277065"/>
              <a:ext cx="372957" cy="610642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4">
              <a:extLst>
                <a:ext uri="{FF2B5EF4-FFF2-40B4-BE49-F238E27FC236}">
                  <a16:creationId xmlns:a16="http://schemas.microsoft.com/office/drawing/2014/main" id="{AEB21CFD-9B89-437E-0E3D-76C1A1AE5014}"/>
                </a:ext>
              </a:extLst>
            </p:cNvPr>
            <p:cNvSpPr txBox="1"/>
            <p:nvPr/>
          </p:nvSpPr>
          <p:spPr>
            <a:xfrm>
              <a:off x="5739812" y="326216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右大括号 33">
              <a:extLst>
                <a:ext uri="{FF2B5EF4-FFF2-40B4-BE49-F238E27FC236}">
                  <a16:creationId xmlns:a16="http://schemas.microsoft.com/office/drawing/2014/main" id="{BE2E9E3C-AB2B-9319-41A6-E54C263C780C}"/>
                </a:ext>
              </a:extLst>
            </p:cNvPr>
            <p:cNvSpPr/>
            <p:nvPr/>
          </p:nvSpPr>
          <p:spPr>
            <a:xfrm>
              <a:off x="5368999" y="2695134"/>
              <a:ext cx="372957" cy="610642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77F8243-6CD2-B799-21E5-E41E6B5E7100}"/>
                </a:ext>
              </a:extLst>
            </p:cNvPr>
            <p:cNvSpPr txBox="1"/>
            <p:nvPr/>
          </p:nvSpPr>
          <p:spPr>
            <a:xfrm>
              <a:off x="5741955" y="26908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5ECBBF9-DB72-ACC7-926E-8487FD8AE3C6}"/>
              </a:ext>
            </a:extLst>
          </p:cNvPr>
          <p:cNvGrpSpPr/>
          <p:nvPr/>
        </p:nvGrpSpPr>
        <p:grpSpPr>
          <a:xfrm>
            <a:off x="3974226" y="1602439"/>
            <a:ext cx="9815732" cy="3884480"/>
            <a:chOff x="3931836" y="1356904"/>
            <a:chExt cx="9815732" cy="3884480"/>
          </a:xfrm>
        </p:grpSpPr>
        <p:pic>
          <p:nvPicPr>
            <p:cNvPr id="10" name="图片 9" descr="图形用户界面, 日历&#10;&#10;描述已自动生成">
              <a:extLst>
                <a:ext uri="{FF2B5EF4-FFF2-40B4-BE49-F238E27FC236}">
                  <a16:creationId xmlns:a16="http://schemas.microsoft.com/office/drawing/2014/main" id="{63239A8E-260D-581C-C473-B283DBE7A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1836" y="1356904"/>
              <a:ext cx="8285708" cy="3570349"/>
            </a:xfrm>
            <a:prstGeom prst="rect">
              <a:avLst/>
            </a:prstGeom>
          </p:spPr>
        </p:pic>
        <p:sp>
          <p:nvSpPr>
            <p:cNvPr id="3" name="文本框 34">
              <a:extLst>
                <a:ext uri="{FF2B5EF4-FFF2-40B4-BE49-F238E27FC236}">
                  <a16:creationId xmlns:a16="http://schemas.microsoft.com/office/drawing/2014/main" id="{60E8B246-1C33-569D-185A-19BCF6E500D4}"/>
                </a:ext>
              </a:extLst>
            </p:cNvPr>
            <p:cNvSpPr txBox="1"/>
            <p:nvPr/>
          </p:nvSpPr>
          <p:spPr>
            <a:xfrm>
              <a:off x="6013398" y="4902830"/>
              <a:ext cx="77341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Uneven-size distribution of </a:t>
              </a:r>
              <a:r>
                <a:rPr kumimoji="1" lang="en-US" altLang="zh-CN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supernode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blocks.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6DADCFF-B605-3C5F-E303-A47DAC403EDB}"/>
              </a:ext>
            </a:extLst>
          </p:cNvPr>
          <p:cNvSpPr/>
          <p:nvPr/>
        </p:nvSpPr>
        <p:spPr>
          <a:xfrm>
            <a:off x="159721" y="5465683"/>
            <a:ext cx="1194093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seen that the matrix blocks generated by the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supernodes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irregular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often affects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computational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their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 structure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it difficult to 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performance at the kernel level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0D5DAFE-B172-BEA3-AC83-65814EC99DE3}"/>
              </a:ext>
            </a:extLst>
          </p:cNvPr>
          <p:cNvGrpSpPr/>
          <p:nvPr/>
        </p:nvGrpSpPr>
        <p:grpSpPr>
          <a:xfrm>
            <a:off x="133137" y="648000"/>
            <a:ext cx="11967514" cy="4450549"/>
            <a:chOff x="133137" y="648000"/>
            <a:chExt cx="11967514" cy="4450549"/>
          </a:xfrm>
        </p:grpSpPr>
        <p:pic>
          <p:nvPicPr>
            <p:cNvPr id="21" name="图片 20" descr="黑暗里有灯光&#10;&#10;中度可信度描述已自动生成">
              <a:extLst>
                <a:ext uri="{FF2B5EF4-FFF2-40B4-BE49-F238E27FC236}">
                  <a16:creationId xmlns:a16="http://schemas.microsoft.com/office/drawing/2014/main" id="{B0770237-D04C-22A2-F53D-31BD49CB1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137" y="1411772"/>
              <a:ext cx="3267880" cy="3430819"/>
            </a:xfrm>
            <a:prstGeom prst="rect">
              <a:avLst/>
            </a:prstGeom>
          </p:spPr>
        </p:pic>
        <p:sp>
          <p:nvSpPr>
            <p:cNvPr id="38" name="文本框 34">
              <a:extLst>
                <a:ext uri="{FF2B5EF4-FFF2-40B4-BE49-F238E27FC236}">
                  <a16:creationId xmlns:a16="http://schemas.microsoft.com/office/drawing/2014/main" id="{00B9C096-B3B0-6CF2-9443-0A326CFD5D17}"/>
                </a:ext>
              </a:extLst>
            </p:cNvPr>
            <p:cNvSpPr txBox="1"/>
            <p:nvPr/>
          </p:nvSpPr>
          <p:spPr>
            <a:xfrm>
              <a:off x="364062" y="4759995"/>
              <a:ext cx="3150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Multifrontal / </a:t>
              </a:r>
              <a:r>
                <a:rPr kumimoji="1" lang="en-US" altLang="zh-CN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Supernodal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method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86F689D-BA7B-2E60-5EBB-07DD589301BB}"/>
                </a:ext>
              </a:extLst>
            </p:cNvPr>
            <p:cNvSpPr/>
            <p:nvPr/>
          </p:nvSpPr>
          <p:spPr>
            <a:xfrm>
              <a:off x="159721" y="648000"/>
              <a:ext cx="1194093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the </a:t>
              </a:r>
              <a:r>
                <a:rPr lang="en-US" altLang="zh-CN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supernodal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method aggregates columns of the same structure, there are different sizes of        </a:t>
              </a:r>
              <a:r>
                <a:rPr lang="en-US" altLang="zh-CN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supernodes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4BF976-EB48-4C78-9882-AAE9E64B3176}"/>
              </a:ext>
            </a:extLst>
          </p:cNvPr>
          <p:cNvGrpSpPr/>
          <p:nvPr/>
        </p:nvGrpSpPr>
        <p:grpSpPr>
          <a:xfrm>
            <a:off x="1799188" y="3153356"/>
            <a:ext cx="3747130" cy="2253074"/>
            <a:chOff x="1799188" y="3153356"/>
            <a:chExt cx="3747130" cy="225307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F852A623-65A2-EA5F-0639-81C60C0621A9}"/>
                </a:ext>
              </a:extLst>
            </p:cNvPr>
            <p:cNvGrpSpPr/>
            <p:nvPr/>
          </p:nvGrpSpPr>
          <p:grpSpPr>
            <a:xfrm>
              <a:off x="3607200" y="3153356"/>
              <a:ext cx="485013" cy="2079097"/>
              <a:chOff x="3607200" y="2899355"/>
              <a:chExt cx="485013" cy="2079097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BD452105-97A2-BF1B-D471-C4DE2C5F0010}"/>
                  </a:ext>
                </a:extLst>
              </p:cNvPr>
              <p:cNvGrpSpPr/>
              <p:nvPr/>
            </p:nvGrpSpPr>
            <p:grpSpPr>
              <a:xfrm>
                <a:off x="3793976" y="3163612"/>
                <a:ext cx="298237" cy="1814840"/>
                <a:chOff x="3902981" y="3163612"/>
                <a:chExt cx="298237" cy="1814840"/>
              </a:xfrm>
            </p:grpSpPr>
            <p:sp>
              <p:nvSpPr>
                <p:cNvPr id="12" name="右箭头 26">
                  <a:extLst>
                    <a:ext uri="{FF2B5EF4-FFF2-40B4-BE49-F238E27FC236}">
                      <a16:creationId xmlns:a16="http://schemas.microsoft.com/office/drawing/2014/main" id="{8D373071-427B-8093-4385-8F701A95C039}"/>
                    </a:ext>
                  </a:extLst>
                </p:cNvPr>
                <p:cNvSpPr/>
                <p:nvPr/>
              </p:nvSpPr>
              <p:spPr>
                <a:xfrm rot="14958322" flipV="1">
                  <a:off x="3597302" y="4545882"/>
                  <a:ext cx="738249" cy="126891"/>
                </a:xfrm>
                <a:prstGeom prst="rightArrow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" name="右箭头 26">
                  <a:extLst>
                    <a:ext uri="{FF2B5EF4-FFF2-40B4-BE49-F238E27FC236}">
                      <a16:creationId xmlns:a16="http://schemas.microsoft.com/office/drawing/2014/main" id="{FEFEA948-6856-1029-C5D7-452AF7FB2902}"/>
                    </a:ext>
                  </a:extLst>
                </p:cNvPr>
                <p:cNvSpPr/>
                <p:nvPr/>
              </p:nvSpPr>
              <p:spPr>
                <a:xfrm rot="15060131" flipV="1">
                  <a:off x="3242153" y="3979030"/>
                  <a:ext cx="1774483" cy="143647"/>
                </a:xfrm>
                <a:prstGeom prst="rightArrow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7114F56-8C09-3360-1668-E0C266744B98}"/>
                  </a:ext>
                </a:extLst>
              </p:cNvPr>
              <p:cNvSpPr/>
              <p:nvPr/>
            </p:nvSpPr>
            <p:spPr>
              <a:xfrm>
                <a:off x="3608351" y="2899355"/>
                <a:ext cx="250599" cy="31020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0C604A8E-A537-1483-A60E-9417940F0582}"/>
                  </a:ext>
                </a:extLst>
              </p:cNvPr>
              <p:cNvSpPr/>
              <p:nvPr/>
            </p:nvSpPr>
            <p:spPr>
              <a:xfrm>
                <a:off x="3607200" y="3943111"/>
                <a:ext cx="252000" cy="3096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FB560482-711A-45E5-85FA-72D9E346F0AD}"/>
                </a:ext>
              </a:extLst>
            </p:cNvPr>
            <p:cNvSpPr/>
            <p:nvPr/>
          </p:nvSpPr>
          <p:spPr>
            <a:xfrm>
              <a:off x="1799188" y="5118430"/>
              <a:ext cx="3747130" cy="288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exist two sizes of </a:t>
              </a:r>
              <a:r>
                <a:rPr lang="en-US" altLang="zh-CN" sz="18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supernode</a:t>
              </a:r>
              <a:endParaRPr lang="en-US" altLang="zh-CN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C9DACB8-68B6-479D-859B-66409AB4DC9C}"/>
              </a:ext>
            </a:extLst>
          </p:cNvPr>
          <p:cNvGrpSpPr/>
          <p:nvPr/>
        </p:nvGrpSpPr>
        <p:grpSpPr>
          <a:xfrm>
            <a:off x="5338957" y="1044137"/>
            <a:ext cx="6115495" cy="2138446"/>
            <a:chOff x="5338957" y="1044137"/>
            <a:chExt cx="6115495" cy="213844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E373CBD-1080-8653-9D3C-591F3351AD5D}"/>
                </a:ext>
              </a:extLst>
            </p:cNvPr>
            <p:cNvGrpSpPr/>
            <p:nvPr/>
          </p:nvGrpSpPr>
          <p:grpSpPr>
            <a:xfrm>
              <a:off x="5338957" y="1254004"/>
              <a:ext cx="6115495" cy="1928579"/>
              <a:chOff x="5296567" y="1000003"/>
              <a:chExt cx="6115495" cy="1928579"/>
            </a:xfrm>
          </p:grpSpPr>
          <p:sp>
            <p:nvSpPr>
              <p:cNvPr id="15" name="右箭头 26">
                <a:extLst>
                  <a:ext uri="{FF2B5EF4-FFF2-40B4-BE49-F238E27FC236}">
                    <a16:creationId xmlns:a16="http://schemas.microsoft.com/office/drawing/2014/main" id="{2902375B-F3A0-BF98-082A-A4FA4358B590}"/>
                  </a:ext>
                </a:extLst>
              </p:cNvPr>
              <p:cNvSpPr/>
              <p:nvPr/>
            </p:nvSpPr>
            <p:spPr>
              <a:xfrm rot="5400000" flipV="1">
                <a:off x="5299158" y="1054845"/>
                <a:ext cx="357711" cy="362894"/>
              </a:xfrm>
              <a:prstGeom prst="rightArrow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2B88818-5D88-7DDB-581B-AD5DF7017005}"/>
                  </a:ext>
                </a:extLst>
              </p:cNvPr>
              <p:cNvSpPr/>
              <p:nvPr/>
            </p:nvSpPr>
            <p:spPr>
              <a:xfrm>
                <a:off x="5593727" y="1468406"/>
                <a:ext cx="298800" cy="298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D1AB982-122C-F173-CEB0-EF1B87CDED18}"/>
                  </a:ext>
                </a:extLst>
              </p:cNvPr>
              <p:cNvSpPr/>
              <p:nvPr/>
            </p:nvSpPr>
            <p:spPr>
              <a:xfrm>
                <a:off x="6174810" y="1468406"/>
                <a:ext cx="298800" cy="298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6F96B74-F4F5-AD52-B938-8D823F876FAC}"/>
                  </a:ext>
                </a:extLst>
              </p:cNvPr>
              <p:cNvSpPr/>
              <p:nvPr/>
            </p:nvSpPr>
            <p:spPr>
              <a:xfrm>
                <a:off x="6175813" y="2325509"/>
                <a:ext cx="298800" cy="29804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F9AEA28-B5CE-7F91-AEFD-F8585AEAE501}"/>
                  </a:ext>
                </a:extLst>
              </p:cNvPr>
              <p:cNvSpPr/>
              <p:nvPr/>
            </p:nvSpPr>
            <p:spPr>
              <a:xfrm>
                <a:off x="6474828" y="2629782"/>
                <a:ext cx="298800" cy="298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CE8D621-C364-28A6-4ECF-FCE9BFDCD419}"/>
                  </a:ext>
                </a:extLst>
              </p:cNvPr>
              <p:cNvSpPr/>
              <p:nvPr/>
            </p:nvSpPr>
            <p:spPr>
              <a:xfrm>
                <a:off x="10437210" y="1754799"/>
                <a:ext cx="298800" cy="298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59755CE-8F64-4118-82FF-19B5A3B1C76E}"/>
                  </a:ext>
                </a:extLst>
              </p:cNvPr>
              <p:cNvSpPr/>
              <p:nvPr/>
            </p:nvSpPr>
            <p:spPr>
              <a:xfrm>
                <a:off x="9842279" y="1754962"/>
                <a:ext cx="298800" cy="298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9E2F56-10E7-3752-706C-6FA5C9E78B15}"/>
                  </a:ext>
                </a:extLst>
              </p:cNvPr>
              <p:cNvSpPr/>
              <p:nvPr/>
            </p:nvSpPr>
            <p:spPr>
              <a:xfrm>
                <a:off x="10137990" y="2327199"/>
                <a:ext cx="298800" cy="298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8795047-36A7-A29B-BD67-E2CD2CC35BBB}"/>
                  </a:ext>
                </a:extLst>
              </p:cNvPr>
              <p:cNvSpPr/>
              <p:nvPr/>
            </p:nvSpPr>
            <p:spPr>
              <a:xfrm>
                <a:off x="10437629" y="2629599"/>
                <a:ext cx="298800" cy="298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右箭头 26">
                <a:extLst>
                  <a:ext uri="{FF2B5EF4-FFF2-40B4-BE49-F238E27FC236}">
                    <a16:creationId xmlns:a16="http://schemas.microsoft.com/office/drawing/2014/main" id="{45CE167F-0A5C-FD6D-E41B-613677D24649}"/>
                  </a:ext>
                </a:extLst>
              </p:cNvPr>
              <p:cNvSpPr/>
              <p:nvPr/>
            </p:nvSpPr>
            <p:spPr>
              <a:xfrm rot="7301649" flipV="1">
                <a:off x="10989375" y="1059796"/>
                <a:ext cx="482479" cy="362894"/>
              </a:xfrm>
              <a:prstGeom prst="rightArrow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453A890E-D9FC-440E-9C16-132125887417}"/>
                </a:ext>
              </a:extLst>
            </p:cNvPr>
            <p:cNvSpPr/>
            <p:nvPr/>
          </p:nvSpPr>
          <p:spPr>
            <a:xfrm>
              <a:off x="6517218" y="1044137"/>
              <a:ext cx="3660507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real-world matrices, </a:t>
              </a:r>
              <a:r>
                <a:rPr lang="en-US" altLang="zh-CN" sz="18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supernode</a:t>
              </a:r>
              <a:r>
                <a:rPr lang="en-US" altLang="zh-CN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sizes are quite different.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4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8316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2: Redundant Zero Fill-ins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9397E65-7896-97A5-CF5D-E856D1A128EE}"/>
              </a:ext>
            </a:extLst>
          </p:cNvPr>
          <p:cNvGrpSpPr/>
          <p:nvPr/>
        </p:nvGrpSpPr>
        <p:grpSpPr>
          <a:xfrm>
            <a:off x="158400" y="1260000"/>
            <a:ext cx="12020441" cy="4238861"/>
            <a:chOff x="315523" y="111446"/>
            <a:chExt cx="12020441" cy="4238861"/>
          </a:xfrm>
        </p:grpSpPr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E9B59F91-0FBB-8629-8BFA-EB5F9E583321}"/>
                </a:ext>
              </a:extLst>
            </p:cNvPr>
            <p:cNvGrpSpPr/>
            <p:nvPr/>
          </p:nvGrpSpPr>
          <p:grpSpPr>
            <a:xfrm>
              <a:off x="467980" y="1446687"/>
              <a:ext cx="2765731" cy="2903620"/>
              <a:chOff x="469250" y="1446687"/>
              <a:chExt cx="2765731" cy="2903620"/>
            </a:xfrm>
          </p:grpSpPr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1CCEBF24-28A5-B5E9-E53F-94E18439BB3F}"/>
                  </a:ext>
                </a:extLst>
              </p:cNvPr>
              <p:cNvGrpSpPr/>
              <p:nvPr/>
            </p:nvGrpSpPr>
            <p:grpSpPr>
              <a:xfrm>
                <a:off x="623031" y="1487490"/>
                <a:ext cx="319382" cy="314941"/>
                <a:chOff x="623031" y="1487490"/>
                <a:chExt cx="319382" cy="314941"/>
              </a:xfrm>
            </p:grpSpPr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98F5210A-26C4-9D01-DC25-194F9C88E901}"/>
                    </a:ext>
                  </a:extLst>
                </p:cNvPr>
                <p:cNvSpPr/>
                <p:nvPr/>
              </p:nvSpPr>
              <p:spPr>
                <a:xfrm>
                  <a:off x="623031" y="1487490"/>
                  <a:ext cx="319382" cy="162541"/>
                </a:xfrm>
                <a:prstGeom prst="rect">
                  <a:avLst/>
                </a:prstGeom>
                <a:solidFill>
                  <a:srgbClr val="C0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>
                  <a:extLst>
                    <a:ext uri="{FF2B5EF4-FFF2-40B4-BE49-F238E27FC236}">
                      <a16:creationId xmlns:a16="http://schemas.microsoft.com/office/drawing/2014/main" id="{04161F7E-A631-B568-4E15-58213B9F50A6}"/>
                    </a:ext>
                  </a:extLst>
                </p:cNvPr>
                <p:cNvSpPr/>
                <p:nvPr/>
              </p:nvSpPr>
              <p:spPr>
                <a:xfrm>
                  <a:off x="775431" y="1639890"/>
                  <a:ext cx="166979" cy="162541"/>
                </a:xfrm>
                <a:prstGeom prst="rect">
                  <a:avLst/>
                </a:prstGeom>
                <a:solidFill>
                  <a:srgbClr val="C0000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7BFE8861-1C93-FB3C-EF3F-790FF4DA046E}"/>
                  </a:ext>
                </a:extLst>
              </p:cNvPr>
              <p:cNvSpPr/>
              <p:nvPr/>
            </p:nvSpPr>
            <p:spPr>
              <a:xfrm>
                <a:off x="2714974" y="1446687"/>
                <a:ext cx="225603" cy="211203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BC1A0CCE-5108-BCEE-04FE-32650B7E2288}"/>
                  </a:ext>
                </a:extLst>
              </p:cNvPr>
              <p:cNvSpPr/>
              <p:nvPr/>
            </p:nvSpPr>
            <p:spPr>
              <a:xfrm>
                <a:off x="3009378" y="1447397"/>
                <a:ext cx="225603" cy="358762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62AE5172-1980-7B96-10E4-75438401F47F}"/>
                  </a:ext>
                </a:extLst>
              </p:cNvPr>
              <p:cNvSpPr/>
              <p:nvPr/>
            </p:nvSpPr>
            <p:spPr>
              <a:xfrm>
                <a:off x="2328123" y="2047940"/>
                <a:ext cx="331561" cy="179331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5939D1AE-A767-DD8D-2548-730C117E42DB}"/>
                  </a:ext>
                </a:extLst>
              </p:cNvPr>
              <p:cNvSpPr/>
              <p:nvPr/>
            </p:nvSpPr>
            <p:spPr>
              <a:xfrm>
                <a:off x="469250" y="3418983"/>
                <a:ext cx="331561" cy="179331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0724F3A3-CAA6-F32E-BF81-EE937FF32B93}"/>
                  </a:ext>
                </a:extLst>
              </p:cNvPr>
              <p:cNvSpPr/>
              <p:nvPr/>
            </p:nvSpPr>
            <p:spPr>
              <a:xfrm>
                <a:off x="2737731" y="3271457"/>
                <a:ext cx="331561" cy="179331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4F47134A-1398-9EEA-505B-565C0D19F98C}"/>
                  </a:ext>
                </a:extLst>
              </p:cNvPr>
              <p:cNvSpPr/>
              <p:nvPr/>
            </p:nvSpPr>
            <p:spPr>
              <a:xfrm>
                <a:off x="3009378" y="2418629"/>
                <a:ext cx="225603" cy="211203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FFECB25E-EEB9-27EB-76E7-A3B1AA8CFE69}"/>
                  </a:ext>
                </a:extLst>
              </p:cNvPr>
              <p:cNvSpPr/>
              <p:nvPr/>
            </p:nvSpPr>
            <p:spPr>
              <a:xfrm>
                <a:off x="3009378" y="2821980"/>
                <a:ext cx="225603" cy="211203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D025928E-3DB7-DB7E-B2EF-8FF3B5AA29AF}"/>
                  </a:ext>
                </a:extLst>
              </p:cNvPr>
              <p:cNvSpPr/>
              <p:nvPr/>
            </p:nvSpPr>
            <p:spPr>
              <a:xfrm>
                <a:off x="2461815" y="2812752"/>
                <a:ext cx="225603" cy="211203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C4CCAB21-32B8-6AC5-F0C4-DA35150C26F5}"/>
                  </a:ext>
                </a:extLst>
              </p:cNvPr>
              <p:cNvSpPr/>
              <p:nvPr/>
            </p:nvSpPr>
            <p:spPr>
              <a:xfrm>
                <a:off x="2160299" y="4139104"/>
                <a:ext cx="225603" cy="211203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E574AF8E-24FD-A8C2-69D5-0AFAB7EF941A}"/>
                  </a:ext>
                </a:extLst>
              </p:cNvPr>
              <p:cNvSpPr/>
              <p:nvPr/>
            </p:nvSpPr>
            <p:spPr>
              <a:xfrm>
                <a:off x="622230" y="3989827"/>
                <a:ext cx="331561" cy="179331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8EDD20B4-77F4-E04F-BE5B-99AEBCBAA6B0}"/>
                  </a:ext>
                </a:extLst>
              </p:cNvPr>
              <p:cNvSpPr/>
              <p:nvPr/>
            </p:nvSpPr>
            <p:spPr>
              <a:xfrm>
                <a:off x="1414153" y="2594438"/>
                <a:ext cx="171736" cy="182403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B3950FF4-2664-AC56-705B-1F260FB8CD34}"/>
                  </a:ext>
                </a:extLst>
              </p:cNvPr>
              <p:cNvSpPr/>
              <p:nvPr/>
            </p:nvSpPr>
            <p:spPr>
              <a:xfrm>
                <a:off x="1173438" y="2032004"/>
                <a:ext cx="192967" cy="211203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532C7171-8822-2E81-88FC-D0683A7D6943}"/>
                  </a:ext>
                </a:extLst>
              </p:cNvPr>
              <p:cNvSpPr/>
              <p:nvPr/>
            </p:nvSpPr>
            <p:spPr>
              <a:xfrm>
                <a:off x="1799226" y="3251254"/>
                <a:ext cx="188803" cy="211203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23EFE286-DF77-A02B-EDD9-774CCE7BD01A}"/>
                  </a:ext>
                </a:extLst>
              </p:cNvPr>
              <p:cNvSpPr/>
              <p:nvPr/>
            </p:nvSpPr>
            <p:spPr>
              <a:xfrm>
                <a:off x="1799226" y="3569538"/>
                <a:ext cx="188803" cy="211203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B4413FAA-165B-B074-F6C2-27694715F08A}"/>
                  </a:ext>
                </a:extLst>
              </p:cNvPr>
              <p:cNvSpPr/>
              <p:nvPr/>
            </p:nvSpPr>
            <p:spPr>
              <a:xfrm>
                <a:off x="1412589" y="3251254"/>
                <a:ext cx="188803" cy="211203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64A18C51-F819-1481-DF78-9CAD28CB1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523" y="1476021"/>
                <a:ext cx="0" cy="330138"/>
              </a:xfrm>
              <a:prstGeom prst="line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C2A0EA79-B9A9-7C36-F1A9-A21C1C2965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230" y="1476020"/>
                <a:ext cx="320182" cy="1"/>
              </a:xfrm>
              <a:prstGeom prst="line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5EB723E3-D6CF-E897-E695-5A72479120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030" y="1474242"/>
                <a:ext cx="0" cy="178208"/>
              </a:xfrm>
              <a:prstGeom prst="line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5BA7E767-E207-4157-1DC6-A04ABD917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210" y="1657890"/>
                <a:ext cx="0" cy="148269"/>
              </a:xfrm>
              <a:prstGeom prst="line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70F79A44-7B89-7A5E-8510-3868AC7E19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210" y="1805982"/>
                <a:ext cx="174313" cy="177"/>
              </a:xfrm>
              <a:prstGeom prst="line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CFFAAE2E-176B-C9BB-6E08-F309D0FADC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1607" y="1653872"/>
                <a:ext cx="153603" cy="177"/>
              </a:xfrm>
              <a:prstGeom prst="line">
                <a:avLst/>
              </a:prstGeom>
              <a:solidFill>
                <a:srgbClr val="C00000"/>
              </a:soli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B6DA34B8-6FAE-3B14-5A6F-8D0014237ED6}"/>
                </a:ext>
              </a:extLst>
            </p:cNvPr>
            <p:cNvSpPr/>
            <p:nvPr/>
          </p:nvSpPr>
          <p:spPr>
            <a:xfrm>
              <a:off x="315523" y="111446"/>
              <a:ext cx="120204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zh-CN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Redundant zero fill-ins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occur when forming dense blocks that </a:t>
              </a:r>
              <a:r>
                <a:rPr lang="en-US" altLang="zh-CN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extra floating-point operations.</a:t>
              </a:r>
            </a:p>
          </p:txBody>
        </p: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537E63CB-F906-E957-2DA3-A32106392494}"/>
              </a:ext>
            </a:extLst>
          </p:cNvPr>
          <p:cNvSpPr/>
          <p:nvPr/>
        </p:nvSpPr>
        <p:spPr>
          <a:xfrm>
            <a:off x="158400" y="1624932"/>
            <a:ext cx="1010213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sparsity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matrix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exploited during GEMM calculations.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6450BBB-80ED-683F-2ABE-8B15F01E38C0}"/>
              </a:ext>
            </a:extLst>
          </p:cNvPr>
          <p:cNvGrpSpPr/>
          <p:nvPr/>
        </p:nvGrpSpPr>
        <p:grpSpPr>
          <a:xfrm>
            <a:off x="3405568" y="2814331"/>
            <a:ext cx="8828751" cy="3191637"/>
            <a:chOff x="3557968" y="1707372"/>
            <a:chExt cx="8828751" cy="3191637"/>
          </a:xfrm>
        </p:grpSpPr>
        <p:pic>
          <p:nvPicPr>
            <p:cNvPr id="6" name="图片 5" descr="图片包含 图形用户界面&#10;&#10;描述已自动生成">
              <a:extLst>
                <a:ext uri="{FF2B5EF4-FFF2-40B4-BE49-F238E27FC236}">
                  <a16:creationId xmlns:a16="http://schemas.microsoft.com/office/drawing/2014/main" id="{DA2BEAFE-6863-3B69-44B3-86367151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7968" y="1707372"/>
              <a:ext cx="8505404" cy="2503227"/>
            </a:xfrm>
            <a:prstGeom prst="rect">
              <a:avLst/>
            </a:prstGeom>
          </p:spPr>
        </p:pic>
        <p:sp>
          <p:nvSpPr>
            <p:cNvPr id="7" name="文本框 34">
              <a:extLst>
                <a:ext uri="{FF2B5EF4-FFF2-40B4-BE49-F238E27FC236}">
                  <a16:creationId xmlns:a16="http://schemas.microsoft.com/office/drawing/2014/main" id="{E952EA1D-A8C8-F91E-263B-E3FC22F49EB4}"/>
                </a:ext>
              </a:extLst>
            </p:cNvPr>
            <p:cNvSpPr txBox="1"/>
            <p:nvPr/>
          </p:nvSpPr>
          <p:spPr>
            <a:xfrm>
              <a:off x="4652549" y="4560455"/>
              <a:ext cx="77341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Density distribution of matrices involved in dense BLAS in </a:t>
              </a:r>
              <a:r>
                <a:rPr kumimoji="1" lang="en-US" altLang="zh-CN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SuperLU_DIST</a:t>
              </a:r>
              <a:endPara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文本框 34">
            <a:extLst>
              <a:ext uri="{FF2B5EF4-FFF2-40B4-BE49-F238E27FC236}">
                <a16:creationId xmlns:a16="http://schemas.microsoft.com/office/drawing/2014/main" id="{9B3C2EE1-D284-DE10-534A-49FA73A22F06}"/>
              </a:ext>
            </a:extLst>
          </p:cNvPr>
          <p:cNvSpPr txBox="1"/>
          <p:nvPr/>
        </p:nvSpPr>
        <p:spPr>
          <a:xfrm>
            <a:off x="211662" y="5666400"/>
            <a:ext cx="325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Multifrontal / </a:t>
            </a:r>
            <a:r>
              <a:rPr kumimoji="1" lang="en-US" altLang="zh-CN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Supernodal</a:t>
            </a:r>
            <a:r>
              <a: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</a:p>
        </p:txBody>
      </p:sp>
      <p:pic>
        <p:nvPicPr>
          <p:cNvPr id="91" name="图片 90" descr="黑暗里有灯光&#10;&#10;中度可信度描述已自动生成">
            <a:extLst>
              <a:ext uri="{FF2B5EF4-FFF2-40B4-BE49-F238E27FC236}">
                <a16:creationId xmlns:a16="http://schemas.microsoft.com/office/drawing/2014/main" id="{D118443B-2ED4-BCCF-7194-7CFCA090C1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358" y="2305632"/>
            <a:ext cx="3267880" cy="343081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0139F93-9AA6-11A6-A2BF-67E6170370A4}"/>
              </a:ext>
            </a:extLst>
          </p:cNvPr>
          <p:cNvSpPr/>
          <p:nvPr/>
        </p:nvSpPr>
        <p:spPr>
          <a:xfrm>
            <a:off x="158400" y="648000"/>
            <a:ext cx="1169931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1"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supernodal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 divides the matrix into uneven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blocks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computed with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BLAS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may cause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questions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E4D846C-64D5-4793-9780-22743A4E868F}"/>
              </a:ext>
            </a:extLst>
          </p:cNvPr>
          <p:cNvGrpSpPr/>
          <p:nvPr/>
        </p:nvGrpSpPr>
        <p:grpSpPr>
          <a:xfrm>
            <a:off x="748520" y="4957863"/>
            <a:ext cx="10935479" cy="1511278"/>
            <a:chOff x="748520" y="4957863"/>
            <a:chExt cx="10935479" cy="1511278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8B8597B-DC67-ED16-9E04-9E7AF1125E8E}"/>
                </a:ext>
              </a:extLst>
            </p:cNvPr>
            <p:cNvGrpSpPr/>
            <p:nvPr/>
          </p:nvGrpSpPr>
          <p:grpSpPr>
            <a:xfrm>
              <a:off x="3410763" y="4957863"/>
              <a:ext cx="2812860" cy="1227206"/>
              <a:chOff x="3925766" y="3772234"/>
              <a:chExt cx="3126462" cy="1259319"/>
            </a:xfrm>
          </p:grpSpPr>
          <p:sp>
            <p:nvSpPr>
              <p:cNvPr id="13" name="右箭头 26">
                <a:extLst>
                  <a:ext uri="{FF2B5EF4-FFF2-40B4-BE49-F238E27FC236}">
                    <a16:creationId xmlns:a16="http://schemas.microsoft.com/office/drawing/2014/main" id="{91952AC0-3E4B-FD10-C2B5-8F5023C751CA}"/>
                  </a:ext>
                </a:extLst>
              </p:cNvPr>
              <p:cNvSpPr/>
              <p:nvPr/>
            </p:nvSpPr>
            <p:spPr>
              <a:xfrm rot="18253028" flipV="1">
                <a:off x="3751303" y="4301981"/>
                <a:ext cx="1259319" cy="199826"/>
              </a:xfrm>
              <a:prstGeom prst="rightArrow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右箭头 26">
                <a:extLst>
                  <a:ext uri="{FF2B5EF4-FFF2-40B4-BE49-F238E27FC236}">
                    <a16:creationId xmlns:a16="http://schemas.microsoft.com/office/drawing/2014/main" id="{534D51E8-7E4B-B275-BBE6-DD74065BE032}"/>
                  </a:ext>
                </a:extLst>
              </p:cNvPr>
              <p:cNvSpPr/>
              <p:nvPr/>
            </p:nvSpPr>
            <p:spPr>
              <a:xfrm rot="20496595">
                <a:off x="3925766" y="4359595"/>
                <a:ext cx="3126462" cy="153622"/>
              </a:xfrm>
              <a:prstGeom prst="rightArrow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93ECB3B7-4127-48BC-9B3B-5D39F6660E7B}"/>
                </a:ext>
              </a:extLst>
            </p:cNvPr>
            <p:cNvSpPr/>
            <p:nvPr/>
          </p:nvSpPr>
          <p:spPr>
            <a:xfrm>
              <a:off x="748520" y="6069314"/>
              <a:ext cx="10935479" cy="399827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a result, for the two matrices there is a chance that sparse BLAS is faster compared with dense BLAS.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5D86921-69E6-4882-92C8-AF51B9E50D60}"/>
              </a:ext>
            </a:extLst>
          </p:cNvPr>
          <p:cNvGrpSpPr/>
          <p:nvPr/>
        </p:nvGrpSpPr>
        <p:grpSpPr>
          <a:xfrm>
            <a:off x="3244594" y="2120904"/>
            <a:ext cx="4591700" cy="2501181"/>
            <a:chOff x="3244594" y="2199282"/>
            <a:chExt cx="4591700" cy="2501181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72D00C07-33CA-4D79-7FEE-55D45047B7E6}"/>
                </a:ext>
              </a:extLst>
            </p:cNvPr>
            <p:cNvSpPr/>
            <p:nvPr/>
          </p:nvSpPr>
          <p:spPr>
            <a:xfrm>
              <a:off x="3868091" y="4347004"/>
              <a:ext cx="1422400" cy="35345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D11D46D9-43BD-4B8D-BAAA-070927C330E0}"/>
                </a:ext>
              </a:extLst>
            </p:cNvPr>
            <p:cNvSpPr/>
            <p:nvPr/>
          </p:nvSpPr>
          <p:spPr>
            <a:xfrm>
              <a:off x="3244594" y="2199282"/>
              <a:ext cx="4591700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matrix has an overall even distribution but a significant portion is less than 50%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D744A3C-80FB-4CB1-8B1F-B26375E9E3FC}"/>
              </a:ext>
            </a:extLst>
          </p:cNvPr>
          <p:cNvGrpSpPr/>
          <p:nvPr/>
        </p:nvGrpSpPr>
        <p:grpSpPr>
          <a:xfrm>
            <a:off x="6468063" y="2885554"/>
            <a:ext cx="2787077" cy="2743714"/>
            <a:chOff x="6468063" y="2963932"/>
            <a:chExt cx="2787077" cy="2743714"/>
          </a:xfrm>
        </p:grpSpPr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750365E5-73E7-3FF5-7A01-6A534B33408D}"/>
                </a:ext>
              </a:extLst>
            </p:cNvPr>
            <p:cNvSpPr/>
            <p:nvPr/>
          </p:nvSpPr>
          <p:spPr>
            <a:xfrm>
              <a:off x="6620935" y="2963932"/>
              <a:ext cx="279398" cy="172761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3B05B79D-1857-42F1-9FE5-C2E39B756B39}"/>
                </a:ext>
              </a:extLst>
            </p:cNvPr>
            <p:cNvSpPr/>
            <p:nvPr/>
          </p:nvSpPr>
          <p:spPr>
            <a:xfrm>
              <a:off x="6468063" y="5419646"/>
              <a:ext cx="2787077" cy="288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concentrated at [0,10)%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FEFB2D6-6082-4CAA-A4B0-6257D299E814}"/>
              </a:ext>
            </a:extLst>
          </p:cNvPr>
          <p:cNvGrpSpPr/>
          <p:nvPr/>
        </p:nvGrpSpPr>
        <p:grpSpPr>
          <a:xfrm>
            <a:off x="8945374" y="2400149"/>
            <a:ext cx="2952000" cy="2221936"/>
            <a:chOff x="8945374" y="2478527"/>
            <a:chExt cx="2952000" cy="2221936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80CED1C2-074D-ABBA-31B9-7784E2F5AC31}"/>
                </a:ext>
              </a:extLst>
            </p:cNvPr>
            <p:cNvSpPr/>
            <p:nvPr/>
          </p:nvSpPr>
          <p:spPr>
            <a:xfrm>
              <a:off x="11531602" y="2963933"/>
              <a:ext cx="279398" cy="173653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B9C0E875-E795-472A-813E-ADAF4D075031}"/>
                </a:ext>
              </a:extLst>
            </p:cNvPr>
            <p:cNvSpPr/>
            <p:nvPr/>
          </p:nvSpPr>
          <p:spPr>
            <a:xfrm>
              <a:off x="8945374" y="2478527"/>
              <a:ext cx="2952000" cy="288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concentrated at [90,100)%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9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FBC493EB-1EF0-E58C-5837-FDD0F7DF92FA}"/>
              </a:ext>
            </a:extLst>
          </p:cNvPr>
          <p:cNvGrpSpPr/>
          <p:nvPr/>
        </p:nvGrpSpPr>
        <p:grpSpPr>
          <a:xfrm>
            <a:off x="80742" y="1610780"/>
            <a:ext cx="5137070" cy="3279139"/>
            <a:chOff x="80742" y="1610780"/>
            <a:chExt cx="5137070" cy="3279139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1D6C4EBD-E42B-A057-5418-C4B8259EFA96}"/>
                </a:ext>
              </a:extLst>
            </p:cNvPr>
            <p:cNvGrpSpPr/>
            <p:nvPr/>
          </p:nvGrpSpPr>
          <p:grpSpPr>
            <a:xfrm>
              <a:off x="3934113" y="1610780"/>
              <a:ext cx="1283699" cy="3214362"/>
              <a:chOff x="3781219" y="1595659"/>
              <a:chExt cx="1283699" cy="3214362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9AE5BCA-E6BE-C3EA-6F74-788FC159B50C}"/>
                  </a:ext>
                </a:extLst>
              </p:cNvPr>
              <p:cNvSpPr/>
              <p:nvPr/>
            </p:nvSpPr>
            <p:spPr>
              <a:xfrm>
                <a:off x="4658925" y="4409911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44FE286B-841B-3702-61C1-070C0E3A4F57}"/>
                  </a:ext>
                </a:extLst>
              </p:cNvPr>
              <p:cNvSpPr/>
              <p:nvPr/>
            </p:nvSpPr>
            <p:spPr>
              <a:xfrm>
                <a:off x="4658925" y="3712126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F244CB03-6725-E311-1AF1-3A41C97F5AA9}"/>
                  </a:ext>
                </a:extLst>
              </p:cNvPr>
              <p:cNvSpPr/>
              <p:nvPr/>
            </p:nvSpPr>
            <p:spPr>
              <a:xfrm>
                <a:off x="4658925" y="2963124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CA5D01B0-C188-F551-3081-7EB1090EBF0D}"/>
                  </a:ext>
                </a:extLst>
              </p:cNvPr>
              <p:cNvCxnSpPr>
                <a:cxnSpLocks/>
                <a:stCxn id="38" idx="4"/>
                <a:endCxn id="36" idx="0"/>
              </p:cNvCxnSpPr>
              <p:nvPr/>
            </p:nvCxnSpPr>
            <p:spPr>
              <a:xfrm>
                <a:off x="4861922" y="4112236"/>
                <a:ext cx="0" cy="297675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72F36B05-E141-49B7-3B9D-49BB7DB34916}"/>
                  </a:ext>
                </a:extLst>
              </p:cNvPr>
              <p:cNvCxnSpPr>
                <a:cxnSpLocks/>
                <a:stCxn id="39" idx="4"/>
                <a:endCxn id="38" idx="0"/>
              </p:cNvCxnSpPr>
              <p:nvPr/>
            </p:nvCxnSpPr>
            <p:spPr>
              <a:xfrm>
                <a:off x="4861922" y="3363234"/>
                <a:ext cx="0" cy="348892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0195D09A-0739-8B87-89B4-C3C3C0E5174E}"/>
                  </a:ext>
                </a:extLst>
              </p:cNvPr>
              <p:cNvCxnSpPr>
                <a:cxnSpLocks/>
                <a:stCxn id="50" idx="4"/>
                <a:endCxn id="34" idx="0"/>
              </p:cNvCxnSpPr>
              <p:nvPr/>
            </p:nvCxnSpPr>
            <p:spPr>
              <a:xfrm flipH="1">
                <a:off x="3984216" y="2707383"/>
                <a:ext cx="471713" cy="1004743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0A7F9BB9-4F8D-4499-44A0-D330F9DFA3C1}"/>
                  </a:ext>
                </a:extLst>
              </p:cNvPr>
              <p:cNvCxnSpPr>
                <a:cxnSpLocks/>
                <a:stCxn id="50" idx="4"/>
                <a:endCxn id="39" idx="0"/>
              </p:cNvCxnSpPr>
              <p:nvPr/>
            </p:nvCxnSpPr>
            <p:spPr>
              <a:xfrm>
                <a:off x="4455929" y="2707383"/>
                <a:ext cx="405993" cy="255741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3E51D9B2-269E-A364-F782-2985639815AE}"/>
                  </a:ext>
                </a:extLst>
              </p:cNvPr>
              <p:cNvCxnSpPr>
                <a:cxnSpLocks/>
                <a:stCxn id="51" idx="4"/>
                <a:endCxn id="50" idx="0"/>
              </p:cNvCxnSpPr>
              <p:nvPr/>
            </p:nvCxnSpPr>
            <p:spPr>
              <a:xfrm>
                <a:off x="4455929" y="1995769"/>
                <a:ext cx="0" cy="311504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ABE62AEC-578E-FA68-6050-3FFA827C8EDC}"/>
                  </a:ext>
                </a:extLst>
              </p:cNvPr>
              <p:cNvSpPr/>
              <p:nvPr/>
            </p:nvSpPr>
            <p:spPr>
              <a:xfrm>
                <a:off x="4252932" y="1595659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75520AD8-2A10-DF66-FA50-8A445FACB7FD}"/>
                  </a:ext>
                </a:extLst>
              </p:cNvPr>
              <p:cNvSpPr/>
              <p:nvPr/>
            </p:nvSpPr>
            <p:spPr>
              <a:xfrm>
                <a:off x="4252932" y="2307273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0E1EB064-9E46-AD04-C9D8-67B8E9A5CBAF}"/>
                  </a:ext>
                </a:extLst>
              </p:cNvPr>
              <p:cNvSpPr/>
              <p:nvPr/>
            </p:nvSpPr>
            <p:spPr>
              <a:xfrm>
                <a:off x="3781219" y="3712126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6172F77-805B-AC8E-6DF5-F18C375017A1}"/>
                </a:ext>
              </a:extLst>
            </p:cNvPr>
            <p:cNvGrpSpPr/>
            <p:nvPr/>
          </p:nvGrpSpPr>
          <p:grpSpPr>
            <a:xfrm>
              <a:off x="80742" y="1910981"/>
              <a:ext cx="560836" cy="2978938"/>
              <a:chOff x="63810" y="1910981"/>
              <a:chExt cx="560836" cy="2978938"/>
            </a:xfrm>
          </p:grpSpPr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29DE3304-8AB0-0A45-8F20-CAB35BACB521}"/>
                  </a:ext>
                </a:extLst>
              </p:cNvPr>
              <p:cNvGrpSpPr/>
              <p:nvPr/>
            </p:nvGrpSpPr>
            <p:grpSpPr>
              <a:xfrm>
                <a:off x="63810" y="1910981"/>
                <a:ext cx="531922" cy="2978938"/>
                <a:chOff x="390736" y="1970863"/>
                <a:chExt cx="531922" cy="2978938"/>
              </a:xfrm>
            </p:grpSpPr>
            <p:sp>
              <p:nvSpPr>
                <p:cNvPr id="78" name="右大括号 77">
                  <a:extLst>
                    <a:ext uri="{FF2B5EF4-FFF2-40B4-BE49-F238E27FC236}">
                      <a16:creationId xmlns:a16="http://schemas.microsoft.com/office/drawing/2014/main" id="{B2FF68B4-A0BD-4BDB-FB6E-8F05F0FCD79B}"/>
                    </a:ext>
                  </a:extLst>
                </p:cNvPr>
                <p:cNvSpPr/>
                <p:nvPr/>
              </p:nvSpPr>
              <p:spPr>
                <a:xfrm flipH="1">
                  <a:off x="681698" y="1970863"/>
                  <a:ext cx="239332" cy="572381"/>
                </a:xfrm>
                <a:prstGeom prst="rightBrace">
                  <a:avLst>
                    <a:gd name="adj1" fmla="val 8333"/>
                    <a:gd name="adj2" fmla="val 51479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文本框 34">
                  <a:extLst>
                    <a:ext uri="{FF2B5EF4-FFF2-40B4-BE49-F238E27FC236}">
                      <a16:creationId xmlns:a16="http://schemas.microsoft.com/office/drawing/2014/main" id="{75D9C20D-7F1A-6A86-DFA0-8C3637D1726F}"/>
                    </a:ext>
                  </a:extLst>
                </p:cNvPr>
                <p:cNvSpPr txBox="1"/>
                <p:nvPr/>
              </p:nvSpPr>
              <p:spPr>
                <a:xfrm>
                  <a:off x="392124" y="2035511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zh-CN" sz="2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81" name="文本框 34">
                  <a:extLst>
                    <a:ext uri="{FF2B5EF4-FFF2-40B4-BE49-F238E27FC236}">
                      <a16:creationId xmlns:a16="http://schemas.microsoft.com/office/drawing/2014/main" id="{255172E7-8FD9-4950-44E2-ED4FF1712393}"/>
                    </a:ext>
                  </a:extLst>
                </p:cNvPr>
                <p:cNvSpPr txBox="1"/>
                <p:nvPr/>
              </p:nvSpPr>
              <p:spPr>
                <a:xfrm>
                  <a:off x="392124" y="3845532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zh-CN" sz="2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83" name="文本框 34">
                  <a:extLst>
                    <a:ext uri="{FF2B5EF4-FFF2-40B4-BE49-F238E27FC236}">
                      <a16:creationId xmlns:a16="http://schemas.microsoft.com/office/drawing/2014/main" id="{0C33316D-B016-EA07-498B-34EBDF1B2205}"/>
                    </a:ext>
                  </a:extLst>
                </p:cNvPr>
                <p:cNvSpPr txBox="1"/>
                <p:nvPr/>
              </p:nvSpPr>
              <p:spPr>
                <a:xfrm>
                  <a:off x="392124" y="4440455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zh-CN" sz="2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85" name="文本框 34">
                  <a:extLst>
                    <a:ext uri="{FF2B5EF4-FFF2-40B4-BE49-F238E27FC236}">
                      <a16:creationId xmlns:a16="http://schemas.microsoft.com/office/drawing/2014/main" id="{8C82CCE7-7D12-4CA7-F8D1-EFD00E35BC87}"/>
                    </a:ext>
                  </a:extLst>
                </p:cNvPr>
                <p:cNvSpPr txBox="1"/>
                <p:nvPr/>
              </p:nvSpPr>
              <p:spPr>
                <a:xfrm>
                  <a:off x="390736" y="2505241"/>
                  <a:ext cx="239332" cy="310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zh-CN" sz="2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87" name="文本框 34">
                  <a:extLst>
                    <a:ext uri="{FF2B5EF4-FFF2-40B4-BE49-F238E27FC236}">
                      <a16:creationId xmlns:a16="http://schemas.microsoft.com/office/drawing/2014/main" id="{7688E76B-00F6-20B5-F772-E2E82DBB3ADE}"/>
                    </a:ext>
                  </a:extLst>
                </p:cNvPr>
                <p:cNvSpPr txBox="1"/>
                <p:nvPr/>
              </p:nvSpPr>
              <p:spPr>
                <a:xfrm>
                  <a:off x="390736" y="3338389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zh-CN" sz="2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A4AA2143-D36C-3C2C-54F6-5F4F327C0D66}"/>
                    </a:ext>
                  </a:extLst>
                </p:cNvPr>
                <p:cNvSpPr txBox="1"/>
                <p:nvPr/>
              </p:nvSpPr>
              <p:spPr>
                <a:xfrm>
                  <a:off x="390736" y="2924039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zh-CN" sz="2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90" name="右大括号 89">
                  <a:extLst>
                    <a:ext uri="{FF2B5EF4-FFF2-40B4-BE49-F238E27FC236}">
                      <a16:creationId xmlns:a16="http://schemas.microsoft.com/office/drawing/2014/main" id="{B1AB4373-1A56-03C3-E107-4C94E7E0F966}"/>
                    </a:ext>
                  </a:extLst>
                </p:cNvPr>
                <p:cNvSpPr/>
                <p:nvPr/>
              </p:nvSpPr>
              <p:spPr>
                <a:xfrm flipH="1">
                  <a:off x="683326" y="4377420"/>
                  <a:ext cx="239332" cy="572381"/>
                </a:xfrm>
                <a:prstGeom prst="rightBrace">
                  <a:avLst>
                    <a:gd name="adj1" fmla="val 8333"/>
                    <a:gd name="adj2" fmla="val 51479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右大括号 90">
                  <a:extLst>
                    <a:ext uri="{FF2B5EF4-FFF2-40B4-BE49-F238E27FC236}">
                      <a16:creationId xmlns:a16="http://schemas.microsoft.com/office/drawing/2014/main" id="{52BE2133-FEE3-4227-596D-43C8FD00D0A4}"/>
                    </a:ext>
                  </a:extLst>
                </p:cNvPr>
                <p:cNvSpPr/>
                <p:nvPr/>
              </p:nvSpPr>
              <p:spPr>
                <a:xfrm flipH="1">
                  <a:off x="683326" y="3791755"/>
                  <a:ext cx="239332" cy="572381"/>
                </a:xfrm>
                <a:prstGeom prst="rightBrace">
                  <a:avLst>
                    <a:gd name="adj1" fmla="val 8333"/>
                    <a:gd name="adj2" fmla="val 51479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右大括号 91">
                  <a:extLst>
                    <a:ext uri="{FF2B5EF4-FFF2-40B4-BE49-F238E27FC236}">
                      <a16:creationId xmlns:a16="http://schemas.microsoft.com/office/drawing/2014/main" id="{8270240F-9703-FE40-2F66-9C4BE3A145AE}"/>
                    </a:ext>
                  </a:extLst>
                </p:cNvPr>
                <p:cNvSpPr/>
                <p:nvPr/>
              </p:nvSpPr>
              <p:spPr>
                <a:xfrm flipH="1">
                  <a:off x="683325" y="3363126"/>
                  <a:ext cx="230865" cy="427028"/>
                </a:xfrm>
                <a:prstGeom prst="rightBrace">
                  <a:avLst>
                    <a:gd name="adj1" fmla="val 8333"/>
                    <a:gd name="adj2" fmla="val 51479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右大括号 92">
                  <a:extLst>
                    <a:ext uri="{FF2B5EF4-FFF2-40B4-BE49-F238E27FC236}">
                      <a16:creationId xmlns:a16="http://schemas.microsoft.com/office/drawing/2014/main" id="{B8D4D506-737F-D629-274D-CAC6944079FB}"/>
                    </a:ext>
                  </a:extLst>
                </p:cNvPr>
                <p:cNvSpPr/>
                <p:nvPr/>
              </p:nvSpPr>
              <p:spPr>
                <a:xfrm flipH="1">
                  <a:off x="683326" y="2960085"/>
                  <a:ext cx="232732" cy="385482"/>
                </a:xfrm>
                <a:prstGeom prst="rightBrace">
                  <a:avLst>
                    <a:gd name="adj1" fmla="val 8333"/>
                    <a:gd name="adj2" fmla="val 51479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94" name="右大括号 93">
                  <a:extLst>
                    <a:ext uri="{FF2B5EF4-FFF2-40B4-BE49-F238E27FC236}">
                      <a16:creationId xmlns:a16="http://schemas.microsoft.com/office/drawing/2014/main" id="{3684A9C5-6045-E760-A554-784FC74C8866}"/>
                    </a:ext>
                  </a:extLst>
                </p:cNvPr>
                <p:cNvSpPr/>
                <p:nvPr/>
              </p:nvSpPr>
              <p:spPr>
                <a:xfrm flipH="1">
                  <a:off x="683326" y="2558860"/>
                  <a:ext cx="230865" cy="385482"/>
                </a:xfrm>
                <a:prstGeom prst="rightBrace">
                  <a:avLst>
                    <a:gd name="adj1" fmla="val 8333"/>
                    <a:gd name="adj2" fmla="val 51479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FA2C85C6-90ED-3F11-FC91-CAD20A6B6B31}"/>
                  </a:ext>
                </a:extLst>
              </p:cNvPr>
              <p:cNvCxnSpPr/>
              <p:nvPr/>
            </p:nvCxnSpPr>
            <p:spPr>
              <a:xfrm>
                <a:off x="624646" y="1910981"/>
                <a:ext cx="0" cy="2978938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934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3: High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Costs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2E03790-3FFD-92AE-9882-BCE8A8D8E6C6}"/>
              </a:ext>
            </a:extLst>
          </p:cNvPr>
          <p:cNvSpPr/>
          <p:nvPr/>
        </p:nvSpPr>
        <p:spPr>
          <a:xfrm>
            <a:off x="158400" y="648000"/>
            <a:ext cx="1174365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SuperLU_DIST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uses the level-set method to generate an elimination tree with tree nodes as the minimum scheduling unit in distributed systems, which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lead to high 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costs.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F294B09-0A2F-8F00-4886-669F69630447}"/>
              </a:ext>
            </a:extLst>
          </p:cNvPr>
          <p:cNvGrpSpPr/>
          <p:nvPr/>
        </p:nvGrpSpPr>
        <p:grpSpPr>
          <a:xfrm>
            <a:off x="158400" y="2322394"/>
            <a:ext cx="12033600" cy="3115725"/>
            <a:chOff x="-2997292" y="3697222"/>
            <a:chExt cx="12033600" cy="311572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7784DFA-E85B-F61A-2D23-6F529168ECAC}"/>
                </a:ext>
              </a:extLst>
            </p:cNvPr>
            <p:cNvGrpSpPr/>
            <p:nvPr/>
          </p:nvGrpSpPr>
          <p:grpSpPr>
            <a:xfrm>
              <a:off x="2511598" y="3697222"/>
              <a:ext cx="6524710" cy="2672025"/>
              <a:chOff x="2511598" y="3697222"/>
              <a:chExt cx="6524710" cy="2672025"/>
            </a:xfrm>
          </p:grpSpPr>
          <p:pic>
            <p:nvPicPr>
              <p:cNvPr id="8" name="图片 7" descr="图表, 直方图&#10;&#10;描述已自动生成">
                <a:extLst>
                  <a:ext uri="{FF2B5EF4-FFF2-40B4-BE49-F238E27FC236}">
                    <a16:creationId xmlns:a16="http://schemas.microsoft.com/office/drawing/2014/main" id="{97E87611-D133-B208-1546-9589DB41E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1598" y="3697222"/>
                <a:ext cx="6358469" cy="2384425"/>
              </a:xfrm>
              <a:prstGeom prst="rect">
                <a:avLst/>
              </a:prstGeom>
            </p:spPr>
          </p:pic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B4FA957-1E9E-CBCA-CD57-171EB45382E1}"/>
                  </a:ext>
                </a:extLst>
              </p:cNvPr>
              <p:cNvSpPr/>
              <p:nvPr/>
            </p:nvSpPr>
            <p:spPr>
              <a:xfrm>
                <a:off x="2841245" y="6030693"/>
                <a:ext cx="619506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SuperLU_DIST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 64 NVIDIA A100 GPUs, from 1 to 64 processes</a:t>
                </a:r>
              </a:p>
            </p:txBody>
          </p:sp>
        </p:grp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7A315D4-3B93-8660-2BF9-E9855663478B}"/>
                </a:ext>
              </a:extLst>
            </p:cNvPr>
            <p:cNvSpPr/>
            <p:nvPr/>
          </p:nvSpPr>
          <p:spPr>
            <a:xfrm>
              <a:off x="-2997292" y="6412837"/>
              <a:ext cx="116402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test six real-world matrices from </a:t>
              </a:r>
              <a:r>
                <a:rPr lang="en-US" altLang="zh-CN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SuiteSparse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Matrix Collection on 64 NVIDIA A100 GPUs.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0402342-CC28-5598-A2E6-E1ECD37C14DD}"/>
              </a:ext>
            </a:extLst>
          </p:cNvPr>
          <p:cNvSpPr/>
          <p:nvPr/>
        </p:nvSpPr>
        <p:spPr>
          <a:xfrm>
            <a:off x="167925" y="5947574"/>
            <a:ext cx="1174365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 new method to reduce synchronization costs.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1166E9B-F6E7-EC10-CE6B-673D98E2D53A}"/>
              </a:ext>
            </a:extLst>
          </p:cNvPr>
          <p:cNvGrpSpPr/>
          <p:nvPr/>
        </p:nvGrpSpPr>
        <p:grpSpPr>
          <a:xfrm>
            <a:off x="158400" y="2520405"/>
            <a:ext cx="11979751" cy="3376552"/>
            <a:chOff x="-2666420" y="3066541"/>
            <a:chExt cx="11979751" cy="337655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309BF5F-F3E3-B2E3-F785-16DEFF997830}"/>
                </a:ext>
              </a:extLst>
            </p:cNvPr>
            <p:cNvGrpSpPr/>
            <p:nvPr/>
          </p:nvGrpSpPr>
          <p:grpSpPr>
            <a:xfrm>
              <a:off x="-2666420" y="3493086"/>
              <a:ext cx="11979751" cy="2950007"/>
              <a:chOff x="-2666420" y="3493086"/>
              <a:chExt cx="11979751" cy="2950007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5D7E977F-4DB3-243C-1B36-9ECB440BAF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0077" y="3493086"/>
                <a:ext cx="593325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AA24925-E223-59E2-FB1F-25CC3F5CDD8B}"/>
                  </a:ext>
                </a:extLst>
              </p:cNvPr>
              <p:cNvSpPr/>
              <p:nvPr/>
            </p:nvSpPr>
            <p:spPr>
              <a:xfrm>
                <a:off x="-2666420" y="6042983"/>
                <a:ext cx="1125571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synchronization cost would be more than 50% at 64 processes on irregular matrices.</a:t>
                </a: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DAC7356-0ECD-5C50-5426-61E1856866BC}"/>
                </a:ext>
              </a:extLst>
            </p:cNvPr>
            <p:cNvSpPr/>
            <p:nvPr/>
          </p:nvSpPr>
          <p:spPr>
            <a:xfrm>
              <a:off x="6379776" y="3066541"/>
              <a:ext cx="2649206" cy="199688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6" name="图片 75" descr="黑暗里有灯光&#10;&#10;中度可信度描述已自动生成">
            <a:extLst>
              <a:ext uri="{FF2B5EF4-FFF2-40B4-BE49-F238E27FC236}">
                <a16:creationId xmlns:a16="http://schemas.microsoft.com/office/drawing/2014/main" id="{A55C948A-696F-F285-BFA0-1218299A6C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01" y="1662945"/>
            <a:ext cx="3267880" cy="3430819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961A347E-67B7-45E0-B064-451427EC5631}"/>
              </a:ext>
            </a:extLst>
          </p:cNvPr>
          <p:cNvGrpSpPr/>
          <p:nvPr/>
        </p:nvGrpSpPr>
        <p:grpSpPr>
          <a:xfrm>
            <a:off x="3935362" y="1393544"/>
            <a:ext cx="7863257" cy="3433903"/>
            <a:chOff x="3935362" y="1393544"/>
            <a:chExt cx="7863257" cy="343390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3E5E059-D571-4811-8761-246D7CE6AF0B}"/>
                </a:ext>
              </a:extLst>
            </p:cNvPr>
            <p:cNvGrpSpPr/>
            <p:nvPr/>
          </p:nvGrpSpPr>
          <p:grpSpPr>
            <a:xfrm>
              <a:off x="4137110" y="1393544"/>
              <a:ext cx="7661509" cy="3031488"/>
              <a:chOff x="4137110" y="1406607"/>
              <a:chExt cx="7661509" cy="3031488"/>
            </a:xfrm>
          </p:grpSpPr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27602EB3-A25F-8D90-94A0-825F7525F1A2}"/>
                  </a:ext>
                </a:extLst>
              </p:cNvPr>
              <p:cNvGrpSpPr/>
              <p:nvPr/>
            </p:nvGrpSpPr>
            <p:grpSpPr>
              <a:xfrm>
                <a:off x="4137110" y="2023953"/>
                <a:ext cx="877706" cy="2414142"/>
                <a:chOff x="3983913" y="2006158"/>
                <a:chExt cx="877706" cy="2414142"/>
              </a:xfrm>
            </p:grpSpPr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18B5755D-0289-4B19-2309-954ED3B4D81C}"/>
                    </a:ext>
                  </a:extLst>
                </p:cNvPr>
                <p:cNvCxnSpPr>
                  <a:cxnSpLocks/>
                  <a:stCxn id="38" idx="4"/>
                  <a:endCxn id="36" idx="0"/>
                </p:cNvCxnSpPr>
                <p:nvPr/>
              </p:nvCxnSpPr>
              <p:spPr>
                <a:xfrm>
                  <a:off x="4861619" y="4122625"/>
                  <a:ext cx="0" cy="297675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CD5E2F00-5084-27E5-6FC3-BEF571E95EC9}"/>
                    </a:ext>
                  </a:extLst>
                </p:cNvPr>
                <p:cNvCxnSpPr>
                  <a:cxnSpLocks/>
                  <a:stCxn id="39" idx="4"/>
                  <a:endCxn id="38" idx="0"/>
                </p:cNvCxnSpPr>
                <p:nvPr/>
              </p:nvCxnSpPr>
              <p:spPr>
                <a:xfrm>
                  <a:off x="4861619" y="3373623"/>
                  <a:ext cx="0" cy="348892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55823381-29A7-4FF9-B1A3-669313BD9D99}"/>
                    </a:ext>
                  </a:extLst>
                </p:cNvPr>
                <p:cNvCxnSpPr>
                  <a:cxnSpLocks/>
                  <a:stCxn id="50" idx="4"/>
                  <a:endCxn id="34" idx="0"/>
                </p:cNvCxnSpPr>
                <p:nvPr/>
              </p:nvCxnSpPr>
              <p:spPr>
                <a:xfrm flipH="1">
                  <a:off x="3983913" y="2717772"/>
                  <a:ext cx="471713" cy="1004743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7EF74B16-544A-4025-79EA-F1AC8F984326}"/>
                    </a:ext>
                  </a:extLst>
                </p:cNvPr>
                <p:cNvCxnSpPr>
                  <a:cxnSpLocks/>
                  <a:stCxn id="50" idx="4"/>
                  <a:endCxn id="39" idx="0"/>
                </p:cNvCxnSpPr>
                <p:nvPr/>
              </p:nvCxnSpPr>
              <p:spPr>
                <a:xfrm>
                  <a:off x="4455626" y="2717772"/>
                  <a:ext cx="405993" cy="255741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0AA712C2-92E8-1698-2F47-BEC4989934FF}"/>
                    </a:ext>
                  </a:extLst>
                </p:cNvPr>
                <p:cNvCxnSpPr>
                  <a:cxnSpLocks/>
                  <a:stCxn id="51" idx="4"/>
                  <a:endCxn id="50" idx="0"/>
                </p:cNvCxnSpPr>
                <p:nvPr/>
              </p:nvCxnSpPr>
              <p:spPr>
                <a:xfrm>
                  <a:off x="4455626" y="2006158"/>
                  <a:ext cx="0" cy="311504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776B7700-F5B4-4B31-91F2-85044244EBDD}"/>
                  </a:ext>
                </a:extLst>
              </p:cNvPr>
              <p:cNvSpPr/>
              <p:nvPr/>
            </p:nvSpPr>
            <p:spPr>
              <a:xfrm>
                <a:off x="5127437" y="1406607"/>
                <a:ext cx="6671182" cy="864000"/>
              </a:xfrm>
              <a:prstGeom prst="roundRect">
                <a:avLst/>
              </a:prstGeom>
              <a:solidFill>
                <a:schemeClr val="tx1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Tree nodes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consist of </a:t>
                </a:r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multiple dense BLAS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there are</a:t>
                </a:r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dependencies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between each tree node that need to be </a:t>
                </a:r>
                <a:r>
                  <a:rPr lang="en-US" altLang="zh-CN" sz="18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synchronised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resulting in </a:t>
                </a:r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additional </a:t>
                </a:r>
                <a:r>
                  <a:rPr lang="en-US" altLang="zh-CN" sz="18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synchronisation</a:t>
                </a:r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overhead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8921DE21-FA08-44F8-B4B7-3FC97C53BE1E}"/>
                </a:ext>
              </a:extLst>
            </p:cNvPr>
            <p:cNvGrpSpPr/>
            <p:nvPr/>
          </p:nvGrpSpPr>
          <p:grpSpPr>
            <a:xfrm>
              <a:off x="3935362" y="1613085"/>
              <a:ext cx="1283699" cy="3214362"/>
              <a:chOff x="3781219" y="1595659"/>
              <a:chExt cx="1283699" cy="3214362"/>
            </a:xfrm>
          </p:grpSpPr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E4C33F79-2FD9-4EE3-8307-718ABA2517B2}"/>
                  </a:ext>
                </a:extLst>
              </p:cNvPr>
              <p:cNvSpPr/>
              <p:nvPr/>
            </p:nvSpPr>
            <p:spPr>
              <a:xfrm>
                <a:off x="4658925" y="4409911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0A72435F-E179-4120-9FA9-822D0112B040}"/>
                  </a:ext>
                </a:extLst>
              </p:cNvPr>
              <p:cNvSpPr/>
              <p:nvPr/>
            </p:nvSpPr>
            <p:spPr>
              <a:xfrm>
                <a:off x="4658925" y="3712126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2C9C4A38-FC36-4CE5-BE33-4CA32FFD99E0}"/>
                  </a:ext>
                </a:extLst>
              </p:cNvPr>
              <p:cNvSpPr/>
              <p:nvPr/>
            </p:nvSpPr>
            <p:spPr>
              <a:xfrm>
                <a:off x="4658925" y="2963124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986DA50D-C161-4608-B618-1F209B78B84E}"/>
                  </a:ext>
                </a:extLst>
              </p:cNvPr>
              <p:cNvSpPr/>
              <p:nvPr/>
            </p:nvSpPr>
            <p:spPr>
              <a:xfrm>
                <a:off x="4252932" y="1595659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EB29C302-075F-4AAC-A3C7-14961F757984}"/>
                  </a:ext>
                </a:extLst>
              </p:cNvPr>
              <p:cNvSpPr/>
              <p:nvPr/>
            </p:nvSpPr>
            <p:spPr>
              <a:xfrm>
                <a:off x="4252932" y="2307273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63846025-33CA-406C-891C-503FD4194162}"/>
                  </a:ext>
                </a:extLst>
              </p:cNvPr>
              <p:cNvSpPr/>
              <p:nvPr/>
            </p:nvSpPr>
            <p:spPr>
              <a:xfrm>
                <a:off x="3781219" y="3712126"/>
                <a:ext cx="405993" cy="400110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13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AB7E40-ACF6-D3C4-E06B-529B0CFAE0C9}"/>
              </a:ext>
            </a:extLst>
          </p:cNvPr>
          <p:cNvSpPr txBox="1"/>
          <p:nvPr/>
        </p:nvSpPr>
        <p:spPr>
          <a:xfrm>
            <a:off x="158400" y="648000"/>
            <a:ext cx="8696961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</a:t>
            </a: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Uneven Block Sizes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Redundant Zero Fill-ins</a:t>
            </a:r>
            <a:endParaRPr kumimoji="1"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High </a:t>
            </a:r>
            <a:r>
              <a:rPr kumimoji="1"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Costs</a:t>
            </a:r>
          </a:p>
          <a:p>
            <a:pPr>
              <a:lnSpc>
                <a:spcPts val="3200"/>
              </a:lnSpc>
            </a:pPr>
            <a:endParaRPr kumimoji="1" lang="en-US" altLang="zh-CN" sz="28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PanguLU</a:t>
            </a:r>
            <a:endParaRPr kumimoji="1" lang="en-US" altLang="zh-CN" sz="3200" b="1" kern="2500" spc="15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</a:t>
            </a:r>
          </a:p>
          <a:p>
            <a:pPr>
              <a:lnSpc>
                <a:spcPts val="3200"/>
              </a:lnSpc>
            </a:pPr>
            <a:r>
              <a:rPr kumimoji="1" lang="en-US" altLang="zh-CN" sz="2800" b="1" kern="2500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Layout and Mapping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Sparse Kernels and Algorithm Selection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</a:t>
            </a:r>
          </a:p>
          <a:p>
            <a:pPr>
              <a:lnSpc>
                <a:spcPts val="3200"/>
              </a:lnSpc>
            </a:pPr>
            <a:endParaRPr kumimoji="1" lang="en-US" altLang="zh-CN" sz="28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</a:t>
            </a: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Performance Evaluation</a:t>
            </a:r>
          </a:p>
          <a:p>
            <a:pPr>
              <a:lnSpc>
                <a:spcPts val="3200"/>
              </a:lnSpc>
            </a:pPr>
            <a:endParaRPr kumimoji="1" lang="en-US" altLang="zh-CN" sz="32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5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800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Where is the Name from?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6B4000E-D392-2E3D-76C7-7865C58070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6253" y="1825191"/>
            <a:ext cx="3415972" cy="4031824"/>
          </a:xfrm>
          <a:prstGeom prst="roundRect">
            <a:avLst>
              <a:gd name="adj" fmla="val 12653"/>
            </a:avLst>
          </a:prstGeom>
        </p:spPr>
      </p:pic>
      <p:sp>
        <p:nvSpPr>
          <p:cNvPr id="20" name="文本框 34">
            <a:extLst>
              <a:ext uri="{FF2B5EF4-FFF2-40B4-BE49-F238E27FC236}">
                <a16:creationId xmlns:a16="http://schemas.microsoft.com/office/drawing/2014/main" id="{C3D39055-5E16-9C27-D9D1-28A529F13F6E}"/>
              </a:ext>
            </a:extLst>
          </p:cNvPr>
          <p:cNvSpPr txBox="1"/>
          <p:nvPr/>
        </p:nvSpPr>
        <p:spPr>
          <a:xfrm>
            <a:off x="379532" y="6156031"/>
            <a:ext cx="736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https://github.com/SuperScientificSoftwareLaboratory/PanguLU</a:t>
            </a:r>
            <a:endParaRPr kumimoji="1"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 descr="墙上挂着一幅画&#10;&#10;中度可信度描述已自动生成">
            <a:extLst>
              <a:ext uri="{FF2B5EF4-FFF2-40B4-BE49-F238E27FC236}">
                <a16:creationId xmlns:a16="http://schemas.microsoft.com/office/drawing/2014/main" id="{D17C1B02-4267-1B1E-1F23-21B339AB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41453" y="3896863"/>
            <a:ext cx="1694046" cy="1960152"/>
          </a:xfrm>
          <a:prstGeom prst="rect">
            <a:avLst/>
          </a:prstGeom>
        </p:spPr>
      </p:pic>
      <p:pic>
        <p:nvPicPr>
          <p:cNvPr id="11" name="图片 10" descr="地图&#10;&#10;描述已自动生成">
            <a:extLst>
              <a:ext uri="{FF2B5EF4-FFF2-40B4-BE49-F238E27FC236}">
                <a16:creationId xmlns:a16="http://schemas.microsoft.com/office/drawing/2014/main" id="{BD829BA7-DE13-8C07-CA32-77F5BF407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577" y="1826450"/>
            <a:ext cx="3500271" cy="196015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11CA2A2-E2B6-5699-63AE-46817C23C8A4}"/>
              </a:ext>
            </a:extLst>
          </p:cNvPr>
          <p:cNvSpPr/>
          <p:nvPr/>
        </p:nvSpPr>
        <p:spPr>
          <a:xfrm>
            <a:off x="158400" y="648603"/>
            <a:ext cx="1187387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(Chinese: 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盤古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PAN-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a primordial being and creation figure in Chinese mythology who separated heaven and earth, and his body later became geographic features such as mountains and rivers. -- Wikipedia</a:t>
            </a:r>
          </a:p>
        </p:txBody>
      </p:sp>
      <p:pic>
        <p:nvPicPr>
          <p:cNvPr id="12" name="图片 11" descr="文本, Word&#10;&#10;描述已自动生成">
            <a:extLst>
              <a:ext uri="{FF2B5EF4-FFF2-40B4-BE49-F238E27FC236}">
                <a16:creationId xmlns:a16="http://schemas.microsoft.com/office/drawing/2014/main" id="{F13EB31B-6155-391E-1CE6-BAFEE008E3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12" y="1825125"/>
            <a:ext cx="3404357" cy="4031890"/>
          </a:xfrm>
          <a:prstGeom prst="rect">
            <a:avLst/>
          </a:prstGeom>
        </p:spPr>
      </p:pic>
      <p:pic>
        <p:nvPicPr>
          <p:cNvPr id="15" name="图片 14" descr="卡通人物&#10;&#10;描述已自动生成">
            <a:extLst>
              <a:ext uri="{FF2B5EF4-FFF2-40B4-BE49-F238E27FC236}">
                <a16:creationId xmlns:a16="http://schemas.microsoft.com/office/drawing/2014/main" id="{9405F00E-9E51-D1F9-E762-09F96186E77E}"/>
              </a:ext>
            </a:extLst>
          </p:cNvPr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000" y="3896863"/>
            <a:ext cx="1695600" cy="1962000"/>
          </a:xfrm>
          <a:prstGeom prst="rect">
            <a:avLst/>
          </a:prstGeom>
        </p:spPr>
      </p:pic>
      <p:sp>
        <p:nvSpPr>
          <p:cNvPr id="16" name="文本框 34">
            <a:extLst>
              <a:ext uri="{FF2B5EF4-FFF2-40B4-BE49-F238E27FC236}">
                <a16:creationId xmlns:a16="http://schemas.microsoft.com/office/drawing/2014/main" id="{E491A5E8-E4B3-D632-FA0E-893AE0CA27DF}"/>
              </a:ext>
            </a:extLst>
          </p:cNvPr>
          <p:cNvSpPr txBox="1"/>
          <p:nvPr/>
        </p:nvSpPr>
        <p:spPr>
          <a:xfrm>
            <a:off x="1327104" y="585720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</a:p>
        </p:txBody>
      </p:sp>
      <p:sp>
        <p:nvSpPr>
          <p:cNvPr id="17" name="文本框 34">
            <a:extLst>
              <a:ext uri="{FF2B5EF4-FFF2-40B4-BE49-F238E27FC236}">
                <a16:creationId xmlns:a16="http://schemas.microsoft.com/office/drawing/2014/main" id="{C3B5F59B-36F4-010B-7A49-F1C4DEDCF196}"/>
              </a:ext>
            </a:extLst>
          </p:cNvPr>
          <p:cNvSpPr txBox="1"/>
          <p:nvPr/>
        </p:nvSpPr>
        <p:spPr>
          <a:xfrm>
            <a:off x="5590843" y="585720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Cartoon</a:t>
            </a:r>
          </a:p>
        </p:txBody>
      </p:sp>
      <p:sp>
        <p:nvSpPr>
          <p:cNvPr id="18" name="文本框 34">
            <a:extLst>
              <a:ext uri="{FF2B5EF4-FFF2-40B4-BE49-F238E27FC236}">
                <a16:creationId xmlns:a16="http://schemas.microsoft.com/office/drawing/2014/main" id="{56CC4D6E-4AA3-2CCC-D63A-8DE1D317EBAD}"/>
              </a:ext>
            </a:extLst>
          </p:cNvPr>
          <p:cNvSpPr txBox="1"/>
          <p:nvPr/>
        </p:nvSpPr>
        <p:spPr>
          <a:xfrm>
            <a:off x="9607631" y="5856882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Logo</a:t>
            </a:r>
          </a:p>
        </p:txBody>
      </p:sp>
      <p:sp>
        <p:nvSpPr>
          <p:cNvPr id="22" name="文本框 34">
            <a:extLst>
              <a:ext uri="{FF2B5EF4-FFF2-40B4-BE49-F238E27FC236}">
                <a16:creationId xmlns:a16="http://schemas.microsoft.com/office/drawing/2014/main" id="{04AC36D5-6BC5-5622-6F60-A362B1F8D67B}"/>
              </a:ext>
            </a:extLst>
          </p:cNvPr>
          <p:cNvSpPr txBox="1"/>
          <p:nvPr/>
        </p:nvSpPr>
        <p:spPr>
          <a:xfrm>
            <a:off x="8055125" y="6156000"/>
            <a:ext cx="4298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https://www.ssslab.cn/software.html</a:t>
            </a:r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7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2BBED2A3-B18F-419D-A336-0C0815528E35}"/>
              </a:ext>
            </a:extLst>
          </p:cNvPr>
          <p:cNvSpPr/>
          <p:nvPr/>
        </p:nvSpPr>
        <p:spPr>
          <a:xfrm>
            <a:off x="158400" y="4851192"/>
            <a:ext cx="1190148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process uses a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two-layer sparse structure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store the matrix.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8400" y="32400"/>
            <a:ext cx="55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514600" algn="l"/>
              </a:tabLst>
            </a:pP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Layout of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endParaRPr kumimoji="1"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E38546A-3F4C-4224-FD46-1403145E9C20}"/>
              </a:ext>
            </a:extLst>
          </p:cNvPr>
          <p:cNvSpPr/>
          <p:nvPr/>
        </p:nvSpPr>
        <p:spPr>
          <a:xfrm>
            <a:off x="158400" y="648000"/>
            <a:ext cx="1190148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 is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different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classic multifrontal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supernodal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methods.</a:t>
            </a:r>
          </a:p>
          <a:p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splits the matrix into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blocks of equal size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sparse kernel to calculate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AC0CF10-FA6B-D33F-93CC-A33478AD461A}"/>
              </a:ext>
            </a:extLst>
          </p:cNvPr>
          <p:cNvGrpSpPr/>
          <p:nvPr/>
        </p:nvGrpSpPr>
        <p:grpSpPr>
          <a:xfrm>
            <a:off x="158400" y="1853389"/>
            <a:ext cx="11901488" cy="4021820"/>
            <a:chOff x="158400" y="2200635"/>
            <a:chExt cx="11901488" cy="402182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BFCD065-97E7-BC50-B59E-866FE74B6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565" b="-497"/>
            <a:stretch/>
          </p:blipFill>
          <p:spPr>
            <a:xfrm>
              <a:off x="8075133" y="2200635"/>
              <a:ext cx="1959901" cy="2293522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2D97DFA-E571-6F2A-1A3D-49516B2094E8}"/>
                </a:ext>
              </a:extLst>
            </p:cNvPr>
            <p:cNvSpPr/>
            <p:nvPr/>
          </p:nvSpPr>
          <p:spPr>
            <a:xfrm>
              <a:off x="158400" y="5514569"/>
              <a:ext cx="119014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layer sparse structure stores the positional information of sparse matrix blocks. We will get the position of sub-matrix in this layer sparse format.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AC5AAE4-843B-F818-C47A-37ED529F0AB5}"/>
              </a:ext>
            </a:extLst>
          </p:cNvPr>
          <p:cNvGrpSpPr/>
          <p:nvPr/>
        </p:nvGrpSpPr>
        <p:grpSpPr>
          <a:xfrm>
            <a:off x="158400" y="1909052"/>
            <a:ext cx="12297167" cy="4558578"/>
            <a:chOff x="158400" y="2256298"/>
            <a:chExt cx="12297167" cy="455857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38717ED-2CAE-1DE8-697D-85FFEF3E13B7}"/>
                </a:ext>
              </a:extLst>
            </p:cNvPr>
            <p:cNvSpPr/>
            <p:nvPr/>
          </p:nvSpPr>
          <p:spPr>
            <a:xfrm>
              <a:off x="158400" y="6106990"/>
              <a:ext cx="119014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 layer sparse structure stores the non-zero elements of sub-matrix block with sparse format. We will get internal information about the block, including rows, non-zeros, and sub-matrix structure.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5FB0DC6-14A6-A2E9-B0F9-3EA18C1C6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97"/>
            <a:stretch/>
          </p:blipFill>
          <p:spPr>
            <a:xfrm>
              <a:off x="9870191" y="2256298"/>
              <a:ext cx="2585376" cy="2032603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680A19A9-F630-B304-18FD-7EA8C2AB69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694" y="1453474"/>
            <a:ext cx="3242732" cy="32358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0931D91-3928-D6A0-4813-DB2DBDA92E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17" t="-3134"/>
          <a:stretch/>
        </p:blipFill>
        <p:spPr>
          <a:xfrm>
            <a:off x="-183141" y="1182705"/>
            <a:ext cx="1896813" cy="356426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80F1B21-BC91-F3CD-A3FC-E42BE888E7E2}"/>
              </a:ext>
            </a:extLst>
          </p:cNvPr>
          <p:cNvGrpSpPr/>
          <p:nvPr/>
        </p:nvGrpSpPr>
        <p:grpSpPr>
          <a:xfrm>
            <a:off x="158400" y="610098"/>
            <a:ext cx="11901488" cy="4172184"/>
            <a:chOff x="158400" y="957344"/>
            <a:chExt cx="11901488" cy="417218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1C63ED-356F-EB9A-A180-EC70FFFC3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134"/>
            <a:stretch/>
          </p:blipFill>
          <p:spPr>
            <a:xfrm>
              <a:off x="4831496" y="1565264"/>
              <a:ext cx="3340744" cy="356426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CE1048E-E6C5-8141-8064-A1E7CB5E2648}"/>
                </a:ext>
              </a:extLst>
            </p:cNvPr>
            <p:cNvSpPr/>
            <p:nvPr/>
          </p:nvSpPr>
          <p:spPr>
            <a:xfrm>
              <a:off x="158400" y="957344"/>
              <a:ext cx="119014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1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044" y="6528818"/>
            <a:ext cx="1600200" cy="338328"/>
          </a:xfrm>
        </p:spPr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032" y="6516962"/>
            <a:ext cx="551167" cy="33832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9AC800-7567-1B71-D836-5B9DCF94E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85"/>
          <a:stretch/>
        </p:blipFill>
        <p:spPr>
          <a:xfrm>
            <a:off x="805154" y="1573890"/>
            <a:ext cx="6393745" cy="274140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F612FF3-C7ED-5821-03E0-F2B78756463F}"/>
              </a:ext>
            </a:extLst>
          </p:cNvPr>
          <p:cNvSpPr txBox="1"/>
          <p:nvPr/>
        </p:nvSpPr>
        <p:spPr>
          <a:xfrm>
            <a:off x="158400" y="3240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of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endParaRPr kumimoji="1"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987C726-77E1-2605-87D1-2408376C9477}"/>
              </a:ext>
            </a:extLst>
          </p:cNvPr>
          <p:cNvSpPr/>
          <p:nvPr/>
        </p:nvSpPr>
        <p:spPr>
          <a:xfrm>
            <a:off x="158400" y="684000"/>
            <a:ext cx="1203359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develops a mapping method and redistributes the computational load between processes. We map sparse block of heavy-load process to less-load process according to kernel types and time slices.</a:t>
            </a:r>
          </a:p>
          <a:p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图片包含 户外, 灯光, 束, 华美&#10;&#10;描述已自动生成">
            <a:extLst>
              <a:ext uri="{FF2B5EF4-FFF2-40B4-BE49-F238E27FC236}">
                <a16:creationId xmlns:a16="http://schemas.microsoft.com/office/drawing/2014/main" id="{82D49EA6-21DE-8E66-3D1D-567C4BDDDB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0"/>
          <a:stretch/>
        </p:blipFill>
        <p:spPr>
          <a:xfrm>
            <a:off x="7455042" y="4174716"/>
            <a:ext cx="4293744" cy="23816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223CDAA-1797-14B9-2B9B-0349A121A9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56" r="-1331"/>
          <a:stretch/>
        </p:blipFill>
        <p:spPr>
          <a:xfrm>
            <a:off x="7411363" y="1373262"/>
            <a:ext cx="4404749" cy="2559934"/>
          </a:xfrm>
          <a:prstGeom prst="rect">
            <a:avLst/>
          </a:prstGeom>
        </p:spPr>
      </p:pic>
      <p:pic>
        <p:nvPicPr>
          <p:cNvPr id="7" name="图片 6" descr="图片包含 户外, 灯光, 束, 华美&#10;&#10;描述已自动生成">
            <a:extLst>
              <a:ext uri="{FF2B5EF4-FFF2-40B4-BE49-F238E27FC236}">
                <a16:creationId xmlns:a16="http://schemas.microsoft.com/office/drawing/2014/main" id="{C9C0B2F4-97C5-5048-2ABC-17030A5EE1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560" y="4448317"/>
            <a:ext cx="6276018" cy="2128358"/>
          </a:xfrm>
          <a:prstGeom prst="rect">
            <a:avLst/>
          </a:prstGeom>
        </p:spPr>
      </p:pic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5BB99EAC-7E41-4B51-BEB9-EA8359CC9CB9}"/>
              </a:ext>
            </a:extLst>
          </p:cNvPr>
          <p:cNvSpPr/>
          <p:nvPr/>
        </p:nvSpPr>
        <p:spPr>
          <a:xfrm>
            <a:off x="4379317" y="1368071"/>
            <a:ext cx="7027200" cy="288000"/>
          </a:xfrm>
          <a:prstGeom prst="roundRect">
            <a:avLst/>
          </a:prstGeom>
          <a:solidFill>
            <a:schemeClr val="tx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alculate the total weights of the LU </a:t>
            </a:r>
            <a:r>
              <a:rPr lang="en-US" altLang="zh-CN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preprocessing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0441E14-FE36-48D5-86FE-BB0526CECF50}"/>
              </a:ext>
            </a:extLst>
          </p:cNvPr>
          <p:cNvGrpSpPr/>
          <p:nvPr/>
        </p:nvGrpSpPr>
        <p:grpSpPr>
          <a:xfrm>
            <a:off x="2266748" y="2355016"/>
            <a:ext cx="4639578" cy="732200"/>
            <a:chOff x="2266748" y="2355016"/>
            <a:chExt cx="4639578" cy="7322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0A76617-4B64-147D-E6A9-F4B9DD6AE5E6}"/>
                </a:ext>
              </a:extLst>
            </p:cNvPr>
            <p:cNvSpPr/>
            <p:nvPr/>
          </p:nvSpPr>
          <p:spPr>
            <a:xfrm flipV="1">
              <a:off x="2266748" y="2840586"/>
              <a:ext cx="190500" cy="24663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8CDEF676-2930-405E-866E-37A2D95C5E75}"/>
                </a:ext>
              </a:extLst>
            </p:cNvPr>
            <p:cNvSpPr/>
            <p:nvPr/>
          </p:nvSpPr>
          <p:spPr>
            <a:xfrm>
              <a:off x="2946326" y="2355016"/>
              <a:ext cx="3960000" cy="288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block presents a sparse kernel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13D609D-778F-4EA3-BACC-807B6DD2A714}"/>
              </a:ext>
            </a:extLst>
          </p:cNvPr>
          <p:cNvGrpSpPr/>
          <p:nvPr/>
        </p:nvGrpSpPr>
        <p:grpSpPr>
          <a:xfrm>
            <a:off x="7922548" y="1863182"/>
            <a:ext cx="4212262" cy="4227251"/>
            <a:chOff x="7922548" y="1863182"/>
            <a:chExt cx="4212262" cy="422725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D0A721B-26F8-7B08-4C31-723719A15DF4}"/>
                </a:ext>
              </a:extLst>
            </p:cNvPr>
            <p:cNvGrpSpPr/>
            <p:nvPr/>
          </p:nvGrpSpPr>
          <p:grpSpPr>
            <a:xfrm>
              <a:off x="8740049" y="1863182"/>
              <a:ext cx="3394761" cy="4227251"/>
              <a:chOff x="8336755" y="1256979"/>
              <a:chExt cx="3394761" cy="4227251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FEE07DF-391C-1EFB-B79F-F8317C0E561D}"/>
                  </a:ext>
                </a:extLst>
              </p:cNvPr>
              <p:cNvSpPr/>
              <p:nvPr/>
            </p:nvSpPr>
            <p:spPr>
              <a:xfrm>
                <a:off x="11058754" y="1256979"/>
                <a:ext cx="375724" cy="152067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CCEECDC-7AC7-3FCB-75AE-F6F67A7BFE6C}"/>
                  </a:ext>
                </a:extLst>
              </p:cNvPr>
              <p:cNvSpPr/>
              <p:nvPr/>
            </p:nvSpPr>
            <p:spPr>
              <a:xfrm>
                <a:off x="8336755" y="5007769"/>
                <a:ext cx="320955" cy="45356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CE74A0F5-89CD-C5FB-A395-3E8A3584607D}"/>
                  </a:ext>
                </a:extLst>
              </p:cNvPr>
              <p:cNvSpPr/>
              <p:nvPr/>
            </p:nvSpPr>
            <p:spPr>
              <a:xfrm>
                <a:off x="8345765" y="4073791"/>
                <a:ext cx="320955" cy="23792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94865BB3-D3D6-1508-C8CE-F7659A59C26E}"/>
                  </a:ext>
                </a:extLst>
              </p:cNvPr>
              <p:cNvSpPr/>
              <p:nvPr/>
            </p:nvSpPr>
            <p:spPr>
              <a:xfrm>
                <a:off x="9210443" y="4754384"/>
                <a:ext cx="320955" cy="23792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F7337A92-B88E-27E0-FAAC-ECEA0D189E5A}"/>
                  </a:ext>
                </a:extLst>
              </p:cNvPr>
              <p:cNvGrpSpPr/>
              <p:nvPr/>
            </p:nvGrpSpPr>
            <p:grpSpPr>
              <a:xfrm>
                <a:off x="11388632" y="1422158"/>
                <a:ext cx="342884" cy="318295"/>
                <a:chOff x="11295251" y="3897183"/>
                <a:chExt cx="342884" cy="318295"/>
              </a:xfrm>
            </p:grpSpPr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E6AC35DF-A141-953D-250D-0AC171E3F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5251" y="3897183"/>
                  <a:ext cx="33865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箭头连接符 40">
                  <a:extLst>
                    <a:ext uri="{FF2B5EF4-FFF2-40B4-BE49-F238E27FC236}">
                      <a16:creationId xmlns:a16="http://schemas.microsoft.com/office/drawing/2014/main" id="{931B6B57-3F9E-D04F-6A66-A1B8F6FCAA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374344" y="4215478"/>
                  <a:ext cx="245269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箭头连接符 42">
                  <a:extLst>
                    <a:ext uri="{FF2B5EF4-FFF2-40B4-BE49-F238E27FC236}">
                      <a16:creationId xmlns:a16="http://schemas.microsoft.com/office/drawing/2014/main" id="{4D04F823-0152-D0DF-EB0C-5E920D9C33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638135" y="3901905"/>
                  <a:ext cx="0" cy="313573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340B1EE0-9194-0419-4A5D-122EE1BEB478}"/>
                  </a:ext>
                </a:extLst>
              </p:cNvPr>
              <p:cNvGrpSpPr/>
              <p:nvPr/>
            </p:nvGrpSpPr>
            <p:grpSpPr>
              <a:xfrm>
                <a:off x="11388632" y="2217637"/>
                <a:ext cx="342884" cy="318295"/>
                <a:chOff x="11295251" y="3944481"/>
                <a:chExt cx="342884" cy="318295"/>
              </a:xfrm>
            </p:grpSpPr>
            <p:cxnSp>
              <p:nvCxnSpPr>
                <p:cNvPr id="48" name="直接箭头连接符 47">
                  <a:extLst>
                    <a:ext uri="{FF2B5EF4-FFF2-40B4-BE49-F238E27FC236}">
                      <a16:creationId xmlns:a16="http://schemas.microsoft.com/office/drawing/2014/main" id="{6BB9E91E-E6DC-F905-0D9E-EDEB3F0D8B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5251" y="3944481"/>
                  <a:ext cx="33865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箭头连接符 48">
                  <a:extLst>
                    <a:ext uri="{FF2B5EF4-FFF2-40B4-BE49-F238E27FC236}">
                      <a16:creationId xmlns:a16="http://schemas.microsoft.com/office/drawing/2014/main" id="{26FE57AC-4505-22BB-A88F-25298878F9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374344" y="4262776"/>
                  <a:ext cx="245269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箭头连接符 49">
                  <a:extLst>
                    <a:ext uri="{FF2B5EF4-FFF2-40B4-BE49-F238E27FC236}">
                      <a16:creationId xmlns:a16="http://schemas.microsoft.com/office/drawing/2014/main" id="{139277CC-1CE9-5CC4-5DFD-89EE61CD88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638135" y="3949203"/>
                  <a:ext cx="0" cy="313573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右箭头 26">
                <a:extLst>
                  <a:ext uri="{FF2B5EF4-FFF2-40B4-BE49-F238E27FC236}">
                    <a16:creationId xmlns:a16="http://schemas.microsoft.com/office/drawing/2014/main" id="{32FA78E8-B4CA-A920-58AA-54EF47B6A68A}"/>
                  </a:ext>
                </a:extLst>
              </p:cNvPr>
              <p:cNvSpPr/>
              <p:nvPr/>
            </p:nvSpPr>
            <p:spPr>
              <a:xfrm rot="5400000">
                <a:off x="10782267" y="3266763"/>
                <a:ext cx="1154393" cy="193403"/>
              </a:xfrm>
              <a:prstGeom prst="rightArrow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A8F0AF06-7FF8-9921-C3F6-F76522E814AC}"/>
                  </a:ext>
                </a:extLst>
              </p:cNvPr>
              <p:cNvSpPr/>
              <p:nvPr/>
            </p:nvSpPr>
            <p:spPr>
              <a:xfrm>
                <a:off x="11014308" y="3963553"/>
                <a:ext cx="375724" cy="152067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8E2BBC66-79C9-4F4D-8B29-837C22C95267}"/>
                </a:ext>
              </a:extLst>
            </p:cNvPr>
            <p:cNvSpPr/>
            <p:nvPr/>
          </p:nvSpPr>
          <p:spPr>
            <a:xfrm>
              <a:off x="7922548" y="3848795"/>
              <a:ext cx="2968295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Migrate heavy-load sparse kernels for load-balancing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F205410-464C-4A75-B743-F026EFF9FC18}"/>
              </a:ext>
            </a:extLst>
          </p:cNvPr>
          <p:cNvGrpSpPr/>
          <p:nvPr/>
        </p:nvGrpSpPr>
        <p:grpSpPr>
          <a:xfrm>
            <a:off x="39560" y="3260861"/>
            <a:ext cx="3271347" cy="1931374"/>
            <a:chOff x="39560" y="3260861"/>
            <a:chExt cx="3271347" cy="1931374"/>
          </a:xfrm>
        </p:grpSpPr>
        <p:sp>
          <p:nvSpPr>
            <p:cNvPr id="20" name="右箭头 26">
              <a:extLst>
                <a:ext uri="{FF2B5EF4-FFF2-40B4-BE49-F238E27FC236}">
                  <a16:creationId xmlns:a16="http://schemas.microsoft.com/office/drawing/2014/main" id="{2D26461A-EC54-9BF3-FB05-016F4725085B}"/>
                </a:ext>
              </a:extLst>
            </p:cNvPr>
            <p:cNvSpPr/>
            <p:nvPr/>
          </p:nvSpPr>
          <p:spPr>
            <a:xfrm rot="5197192">
              <a:off x="2247291" y="4128619"/>
              <a:ext cx="1931374" cy="195858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876DF135-4D0E-4103-B6B0-B98BA083136C}"/>
                </a:ext>
              </a:extLst>
            </p:cNvPr>
            <p:cNvSpPr/>
            <p:nvPr/>
          </p:nvSpPr>
          <p:spPr>
            <a:xfrm>
              <a:off x="39560" y="4250993"/>
              <a:ext cx="3145231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altLang="zh-CN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xchange load from </a:t>
              </a:r>
              <a:r>
                <a:rPr lang="en-US" altLang="zh-CN" sz="1800" dirty="0">
                  <a:solidFill>
                    <a:srgbClr val="FF81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orange</a:t>
              </a:r>
              <a:r>
                <a:rPr lang="en-US" altLang="zh-CN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process to </a:t>
              </a:r>
              <a:r>
                <a:rPr lang="en-US" altLang="zh-CN" sz="1800" dirty="0">
                  <a:solidFill>
                    <a:srgbClr val="2A6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</a:t>
              </a:r>
              <a:r>
                <a:rPr lang="en-US" altLang="zh-CN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process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AA26D2F-A891-41B6-9884-FEB1A8084DA1}"/>
              </a:ext>
            </a:extLst>
          </p:cNvPr>
          <p:cNvGrpSpPr/>
          <p:nvPr/>
        </p:nvGrpSpPr>
        <p:grpSpPr>
          <a:xfrm>
            <a:off x="4402688" y="3540508"/>
            <a:ext cx="3123527" cy="1949642"/>
            <a:chOff x="4402688" y="3540508"/>
            <a:chExt cx="3123527" cy="1949642"/>
          </a:xfrm>
        </p:grpSpPr>
        <p:sp>
          <p:nvSpPr>
            <p:cNvPr id="21" name="右箭头 26">
              <a:extLst>
                <a:ext uri="{FF2B5EF4-FFF2-40B4-BE49-F238E27FC236}">
                  <a16:creationId xmlns:a16="http://schemas.microsoft.com/office/drawing/2014/main" id="{40D92475-3E19-0BA0-2258-4F7CA6C071FB}"/>
                </a:ext>
              </a:extLst>
            </p:cNvPr>
            <p:cNvSpPr/>
            <p:nvPr/>
          </p:nvSpPr>
          <p:spPr>
            <a:xfrm rot="5239682">
              <a:off x="3524562" y="4418634"/>
              <a:ext cx="1949642" cy="193389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FD693BC6-626F-4CB5-AC75-08768FD02DFD}"/>
                </a:ext>
              </a:extLst>
            </p:cNvPr>
            <p:cNvSpPr/>
            <p:nvPr/>
          </p:nvSpPr>
          <p:spPr>
            <a:xfrm>
              <a:off x="4557920" y="4251189"/>
              <a:ext cx="2968295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altLang="zh-CN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xchange from </a:t>
              </a:r>
              <a:r>
                <a:rPr lang="en-US" altLang="zh-CN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</a:t>
              </a:r>
              <a:r>
                <a:rPr lang="en-US" altLang="zh-CN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process to </a:t>
              </a:r>
              <a:r>
                <a:rPr lang="en-US" altLang="zh-CN" sz="1800" dirty="0">
                  <a:solidFill>
                    <a:srgbClr val="00A5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</a:t>
              </a:r>
              <a:r>
                <a:rPr lang="en-US" altLang="zh-CN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9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92F6D9-E024-7677-628F-9DD5AC5DDED8}"/>
              </a:ext>
            </a:extLst>
          </p:cNvPr>
          <p:cNvSpPr/>
          <p:nvPr/>
        </p:nvSpPr>
        <p:spPr>
          <a:xfrm>
            <a:off x="158400" y="648000"/>
            <a:ext cx="12117329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numeric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since the matrix blocks are sparse, we develop four dedicated sparse kernels: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triangular 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(GETRF)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sparse upper triangular solve (TSTRF)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sparse lower triangular solve (GESSM)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Schur complement with sparse-sparse matrix multiplication (SSSSM)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D2BAAE-AC42-60D7-338F-1A4254B81321}"/>
              </a:ext>
            </a:extLst>
          </p:cNvPr>
          <p:cNvSpPr/>
          <p:nvPr/>
        </p:nvSpPr>
        <p:spPr>
          <a:xfrm>
            <a:off x="158400" y="6033584"/>
            <a:ext cx="1211732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four sparse kernels use sparse sub-matrix blocks as inputs and outputs.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01FB50-A400-F71C-BA9E-F34D0D893D4E}"/>
              </a:ext>
            </a:extLst>
          </p:cNvPr>
          <p:cNvSpPr txBox="1"/>
          <p:nvPr/>
        </p:nvSpPr>
        <p:spPr>
          <a:xfrm>
            <a:off x="159721" y="32400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Kernels 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7FA6972-80B8-68F9-F563-AF8DB06B0FA4}"/>
              </a:ext>
            </a:extLst>
          </p:cNvPr>
          <p:cNvGrpSpPr/>
          <p:nvPr/>
        </p:nvGrpSpPr>
        <p:grpSpPr>
          <a:xfrm>
            <a:off x="68253" y="2171440"/>
            <a:ext cx="5545654" cy="1785004"/>
            <a:chOff x="68253" y="1937435"/>
            <a:chExt cx="5545654" cy="178500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7A91050-910F-BF78-4426-501787932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0025" b="84328"/>
            <a:stretch/>
          </p:blipFill>
          <p:spPr>
            <a:xfrm>
              <a:off x="68253" y="1937435"/>
              <a:ext cx="5545654" cy="1166763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A12CD3D-79AC-193A-0311-5743A1339830}"/>
                </a:ext>
              </a:extLst>
            </p:cNvPr>
            <p:cNvSpPr/>
            <p:nvPr/>
          </p:nvSpPr>
          <p:spPr>
            <a:xfrm>
              <a:off x="1170745" y="3076108"/>
              <a:ext cx="41637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A   =   L    *   U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8951C73-0BAB-AA8D-059C-46E381743411}"/>
              </a:ext>
            </a:extLst>
          </p:cNvPr>
          <p:cNvGrpSpPr/>
          <p:nvPr/>
        </p:nvGrpSpPr>
        <p:grpSpPr>
          <a:xfrm>
            <a:off x="6346357" y="2109991"/>
            <a:ext cx="5432684" cy="1848345"/>
            <a:chOff x="6346357" y="1875986"/>
            <a:chExt cx="5432684" cy="184834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D6644C5-48D2-CBCC-0BAA-CF07476DA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83977" r="70636" b="257"/>
            <a:stretch/>
          </p:blipFill>
          <p:spPr>
            <a:xfrm>
              <a:off x="6346357" y="1875986"/>
              <a:ext cx="5432684" cy="1173769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94E4292-0739-2FDE-5EF4-CEE0ECB724FF}"/>
                </a:ext>
              </a:extLst>
            </p:cNvPr>
            <p:cNvSpPr/>
            <p:nvPr/>
          </p:nvSpPr>
          <p:spPr>
            <a:xfrm>
              <a:off x="6980400" y="3078000"/>
              <a:ext cx="41637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X   *    U    =   A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20FED9E-72F1-4027-85F2-CC16D6E667A6}"/>
              </a:ext>
            </a:extLst>
          </p:cNvPr>
          <p:cNvGrpSpPr/>
          <p:nvPr/>
        </p:nvGrpSpPr>
        <p:grpSpPr>
          <a:xfrm>
            <a:off x="876" y="4139364"/>
            <a:ext cx="6001106" cy="1902836"/>
            <a:chOff x="876" y="3905359"/>
            <a:chExt cx="6001106" cy="190283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B6D5760-49E0-279F-C6C4-F59FF694C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477" r="-914" b="84328"/>
            <a:stretch/>
          </p:blipFill>
          <p:spPr>
            <a:xfrm>
              <a:off x="876" y="3905359"/>
              <a:ext cx="6001106" cy="1166763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65C3250-B754-992A-D3FF-046CEF18340A}"/>
                </a:ext>
              </a:extLst>
            </p:cNvPr>
            <p:cNvSpPr/>
            <p:nvPr/>
          </p:nvSpPr>
          <p:spPr>
            <a:xfrm>
              <a:off x="1170000" y="5161864"/>
              <a:ext cx="41637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L   *     X   =   A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3338AE7-167C-6585-08C7-28E875396185}"/>
              </a:ext>
            </a:extLst>
          </p:cNvPr>
          <p:cNvGrpSpPr/>
          <p:nvPr/>
        </p:nvGrpSpPr>
        <p:grpSpPr>
          <a:xfrm>
            <a:off x="6346357" y="4062360"/>
            <a:ext cx="6001105" cy="1980376"/>
            <a:chOff x="6346357" y="3828355"/>
            <a:chExt cx="6001105" cy="198037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CFBC921-B1F1-4BC6-66FE-4A061EAA2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477" t="83724" r="-914" b="-1267"/>
            <a:stretch/>
          </p:blipFill>
          <p:spPr>
            <a:xfrm>
              <a:off x="6346357" y="3828355"/>
              <a:ext cx="6001105" cy="1306024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90DC19E-87FE-2477-704D-E56029B97B2A}"/>
                </a:ext>
              </a:extLst>
            </p:cNvPr>
            <p:cNvSpPr/>
            <p:nvPr/>
          </p:nvSpPr>
          <p:spPr>
            <a:xfrm>
              <a:off x="6980818" y="5162400"/>
              <a:ext cx="5173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 L   *   U  +  C   =  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2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路上有许多星星&#10;&#10;中度可信度描述已自动生成">
            <a:extLst>
              <a:ext uri="{FF2B5EF4-FFF2-40B4-BE49-F238E27FC236}">
                <a16:creationId xmlns:a16="http://schemas.microsoft.com/office/drawing/2014/main" id="{1DA2C92E-B2A2-D511-FAB2-C1CDB39748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295" y="1329295"/>
            <a:ext cx="5407587" cy="4279281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Kernels 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0778DA-61A2-1FAB-0CE0-E462CAF7CAF3}"/>
              </a:ext>
            </a:extLst>
          </p:cNvPr>
          <p:cNvSpPr/>
          <p:nvPr/>
        </p:nvSpPr>
        <p:spPr>
          <a:xfrm>
            <a:off x="158400" y="648000"/>
            <a:ext cx="1201466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several critical factors for the performance of numeric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such as density, structure and size of the matrix. To exploit the best performance, we implement 17 sparse kernels in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1FEFB1D5-3FB7-45A2-8274-92316EF56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51695"/>
              </p:ext>
            </p:extLst>
          </p:nvPr>
        </p:nvGraphicFramePr>
        <p:xfrm>
          <a:off x="83500" y="1412353"/>
          <a:ext cx="592931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778">
                  <a:extLst>
                    <a:ext uri="{9D8B030D-6E8A-4147-A177-3AD203B41FA5}">
                      <a16:colId xmlns:a16="http://schemas.microsoft.com/office/drawing/2014/main" val="7533455"/>
                    </a:ext>
                  </a:extLst>
                </a:gridCol>
                <a:gridCol w="827959">
                  <a:extLst>
                    <a:ext uri="{9D8B030D-6E8A-4147-A177-3AD203B41FA5}">
                      <a16:colId xmlns:a16="http://schemas.microsoft.com/office/drawing/2014/main" val="2318075994"/>
                    </a:ext>
                  </a:extLst>
                </a:gridCol>
                <a:gridCol w="1288062">
                  <a:extLst>
                    <a:ext uri="{9D8B030D-6E8A-4147-A177-3AD203B41FA5}">
                      <a16:colId xmlns:a16="http://schemas.microsoft.com/office/drawing/2014/main" val="1634878941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30702928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89765652"/>
                    </a:ext>
                  </a:extLst>
                </a:gridCol>
              </a:tblGrid>
              <a:tr h="352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Kernel</a:t>
                      </a:r>
                      <a:endParaRPr lang="zh-CN" altLang="en-US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Version </a:t>
                      </a:r>
                      <a:endParaRPr lang="zh-CN" alt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Addressing Method</a:t>
                      </a:r>
                      <a:endParaRPr lang="zh-CN" alt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Paralleling 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  <a:endParaRPr lang="zh-CN" alt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Dense Mapping</a:t>
                      </a:r>
                      <a:endParaRPr lang="zh-CN" alt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071059"/>
                  </a:ext>
                </a:extLst>
              </a:tr>
              <a:tr h="211452">
                <a:tc rowSpan="3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GETRF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C_V1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Row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639421"/>
                  </a:ext>
                </a:extLst>
              </a:tr>
              <a:tr h="211452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G_V1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Bin-search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Un-sync SFLU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67184"/>
                  </a:ext>
                </a:extLst>
              </a:tr>
              <a:tr h="211452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G_V2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Un-sync SFLU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981159"/>
                  </a:ext>
                </a:extLst>
              </a:tr>
              <a:tr h="211452">
                <a:tc rowSpan="5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TSTRF/ 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GESSM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C_V1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Merge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Column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75469"/>
                  </a:ext>
                </a:extLst>
              </a:tr>
              <a:tr h="211452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C_V2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Column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018376"/>
                  </a:ext>
                </a:extLst>
              </a:tr>
              <a:tr h="35242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G_V1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Bin-search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Warp-level column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latinLnBrk="0" hangingPunct="1"/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503492"/>
                  </a:ext>
                </a:extLst>
              </a:tr>
              <a:tr h="35242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G_V2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Bin-search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Un-sync warp-level row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457200" rtl="0" eaLnBrk="1" latinLnBrk="0" hangingPunct="1"/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787772"/>
                  </a:ext>
                </a:extLst>
              </a:tr>
              <a:tr h="211452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G_V3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Warp-level column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535910"/>
                  </a:ext>
                </a:extLst>
              </a:tr>
              <a:tr h="352420">
                <a:tc rowSpan="4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SSSSM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C_V1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Approximate equal load column block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1846"/>
                  </a:ext>
                </a:extLst>
              </a:tr>
              <a:tr h="211452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C_V2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Bin-search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Adaptive split-bin type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0432"/>
                  </a:ext>
                </a:extLst>
              </a:tr>
              <a:tr h="211452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G_V1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Bin-search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Adaptive multi-level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203394"/>
                  </a:ext>
                </a:extLst>
              </a:tr>
              <a:tr h="211452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G_V2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Warp-level column</a:t>
                      </a:r>
                      <a:endParaRPr lang="zh-CN" alt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✓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839286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57D88963-827B-0166-A54B-00C9ED51662C}"/>
              </a:ext>
            </a:extLst>
          </p:cNvPr>
          <p:cNvSpPr/>
          <p:nvPr/>
        </p:nvSpPr>
        <p:spPr>
          <a:xfrm>
            <a:off x="8529" y="5697567"/>
            <a:ext cx="603386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“Addressing Method” indicates how the calculation value is located and updated. In addition, the “Dense Mapping” represents that the sparse structure is mapped to a dense space.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BBEBA22-78DF-6854-5E0D-D3E50F3202E0}"/>
              </a:ext>
            </a:extLst>
          </p:cNvPr>
          <p:cNvSpPr/>
          <p:nvPr/>
        </p:nvSpPr>
        <p:spPr>
          <a:xfrm>
            <a:off x="6037096" y="6105286"/>
            <a:ext cx="645122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select one of these sparse kernels at runtime?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3BC530B-37C3-5220-EDE9-32BE90D22146}"/>
              </a:ext>
            </a:extLst>
          </p:cNvPr>
          <p:cNvSpPr/>
          <p:nvPr/>
        </p:nvSpPr>
        <p:spPr>
          <a:xfrm>
            <a:off x="1775021" y="1412353"/>
            <a:ext cx="1276426" cy="458781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14A1FBD-4BF5-0EDE-8876-9FFEED9A54E1}"/>
              </a:ext>
            </a:extLst>
          </p:cNvPr>
          <p:cNvSpPr/>
          <p:nvPr/>
        </p:nvSpPr>
        <p:spPr>
          <a:xfrm>
            <a:off x="3048156" y="1412353"/>
            <a:ext cx="2052224" cy="458781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54C3DC2-ABEB-9E59-92DC-68EF4925A5F1}"/>
              </a:ext>
            </a:extLst>
          </p:cNvPr>
          <p:cNvSpPr/>
          <p:nvPr/>
        </p:nvSpPr>
        <p:spPr>
          <a:xfrm>
            <a:off x="5100380" y="1410108"/>
            <a:ext cx="912432" cy="458781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C8A03D7-98BA-2E0E-76E6-B84DA2E561FC}"/>
              </a:ext>
            </a:extLst>
          </p:cNvPr>
          <p:cNvGrpSpPr/>
          <p:nvPr/>
        </p:nvGrpSpPr>
        <p:grpSpPr>
          <a:xfrm>
            <a:off x="6037200" y="1934280"/>
            <a:ext cx="6033861" cy="4265017"/>
            <a:chOff x="6059879" y="2026880"/>
            <a:chExt cx="6033861" cy="426501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F7535A7-F996-243B-0E85-25500095927F}"/>
                </a:ext>
              </a:extLst>
            </p:cNvPr>
            <p:cNvGrpSpPr/>
            <p:nvPr/>
          </p:nvGrpSpPr>
          <p:grpSpPr>
            <a:xfrm>
              <a:off x="6059879" y="2026880"/>
              <a:ext cx="6033861" cy="4265017"/>
              <a:chOff x="6263346" y="1959144"/>
              <a:chExt cx="6033861" cy="4265017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F6A360DA-E59F-CE29-E692-AD34C82B9F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27133" y="1959144"/>
                <a:ext cx="1906850" cy="1008576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C060E898-14E0-8C37-FE76-49FECF7CA9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08169" y="4121944"/>
                <a:ext cx="1221581" cy="1045866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3B75A460-82DF-E877-E69F-E8A8ACCA49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15625" y="2057400"/>
                <a:ext cx="1207294" cy="878681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ABEB680-EADF-3691-008B-3CFCF67D4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51356" y="4350545"/>
                <a:ext cx="1000125" cy="782527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8BEDEB4-F4A0-B499-6ADE-F1C7695704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8838" y="5133072"/>
                <a:ext cx="1102518" cy="0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75CD9285-356C-C71F-4CD1-0644188F11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3750" y="5167810"/>
                <a:ext cx="1064419" cy="0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FBDBA96A-4ECE-40F2-8A91-FFCCE0FDBF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8838" y="2942322"/>
                <a:ext cx="966787" cy="0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3710CB26-8E27-A2AC-A8D2-EFA30F056A1C}"/>
                  </a:ext>
                </a:extLst>
              </p:cNvPr>
              <p:cNvSpPr/>
              <p:nvPr/>
            </p:nvSpPr>
            <p:spPr>
              <a:xfrm>
                <a:off x="6263346" y="5516275"/>
                <a:ext cx="603386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Different sparse kernels have different performance on the structure of different matrices.</a:t>
                </a: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8E0A9D4-32C8-DCA9-CA5D-BE0FB34C2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0000" y="3034800"/>
              <a:ext cx="396000" cy="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4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 Selection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0778DA-61A2-1FAB-0CE0-E462CAF7CAF3}"/>
              </a:ext>
            </a:extLst>
          </p:cNvPr>
          <p:cNvSpPr/>
          <p:nvPr/>
        </p:nvSpPr>
        <p:spPr>
          <a:xfrm>
            <a:off x="158400" y="648000"/>
            <a:ext cx="1201466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propose an algorithm selection strategy for constructing sparse kernels based on large amounts of performance data to select better sparse kernels. 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EF3BB04-B0C3-4E21-8249-E63C355AC04F}"/>
              </a:ext>
            </a:extLst>
          </p:cNvPr>
          <p:cNvGrpSpPr/>
          <p:nvPr/>
        </p:nvGrpSpPr>
        <p:grpSpPr>
          <a:xfrm>
            <a:off x="158400" y="1093060"/>
            <a:ext cx="12014660" cy="5412627"/>
            <a:chOff x="158400" y="1093060"/>
            <a:chExt cx="12014660" cy="541262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5C8A20A-54BA-CDFA-F593-EF5F0191922C}"/>
                </a:ext>
              </a:extLst>
            </p:cNvPr>
            <p:cNvGrpSpPr/>
            <p:nvPr/>
          </p:nvGrpSpPr>
          <p:grpSpPr>
            <a:xfrm>
              <a:off x="5955604" y="1093060"/>
              <a:ext cx="6129773" cy="4693867"/>
              <a:chOff x="5955604" y="1158134"/>
              <a:chExt cx="6129773" cy="4693867"/>
            </a:xfrm>
          </p:grpSpPr>
          <p:sp>
            <p:nvSpPr>
              <p:cNvPr id="9" name="右箭头 26">
                <a:extLst>
                  <a:ext uri="{FF2B5EF4-FFF2-40B4-BE49-F238E27FC236}">
                    <a16:creationId xmlns:a16="http://schemas.microsoft.com/office/drawing/2014/main" id="{26233673-5E80-0F80-E65B-F1008F2AF717}"/>
                  </a:ext>
                </a:extLst>
              </p:cNvPr>
              <p:cNvSpPr/>
              <p:nvPr/>
            </p:nvSpPr>
            <p:spPr>
              <a:xfrm>
                <a:off x="5955604" y="3001312"/>
                <a:ext cx="343827" cy="934370"/>
              </a:xfrm>
              <a:prstGeom prst="rightArrow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BD527ACC-1259-AF18-7B07-2454E0A880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403510" y="1158134"/>
                <a:ext cx="5681867" cy="4693867"/>
                <a:chOff x="6360233" y="1100970"/>
                <a:chExt cx="5957065" cy="4921211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88382366-337C-69AF-242C-DA629F0715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1"/>
                <a:stretch/>
              </p:blipFill>
              <p:spPr>
                <a:xfrm>
                  <a:off x="6360233" y="1100970"/>
                  <a:ext cx="5831767" cy="4921211"/>
                </a:xfrm>
                <a:prstGeom prst="rect">
                  <a:avLst/>
                </a:prstGeom>
              </p:spPr>
            </p:pic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A2B2A57B-416F-16BD-96AB-9A2A1CD932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110129" y="5836443"/>
                  <a:ext cx="207169" cy="184905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DE138EA-F08A-D036-9B30-25C76EA555F9}"/>
                </a:ext>
              </a:extLst>
            </p:cNvPr>
            <p:cNvSpPr/>
            <p:nvPr/>
          </p:nvSpPr>
          <p:spPr>
            <a:xfrm>
              <a:off x="158400" y="5797801"/>
              <a:ext cx="120146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develop four </a:t>
              </a:r>
              <a:r>
                <a:rPr lang="en-US" altLang="zh-CN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 trees </a:t>
              </a:r>
              <a:r>
                <a:rPr lang="en-US" altLang="zh-CN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according to #</a:t>
              </a:r>
              <a:r>
                <a:rPr lang="en-US" altLang="zh-CN" sz="2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non-zeros of matrix A/B </a:t>
              </a:r>
              <a:r>
                <a:rPr lang="en-US" altLang="zh-CN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altLang="zh-CN" sz="2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the FLOPs involved in the computation</a:t>
              </a:r>
              <a:r>
                <a:rPr lang="en-US" altLang="zh-CN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from the performance of 17 sparse kernels to guide our algorithm selection.</a:t>
              </a:r>
              <a:endPara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5D36872-97D0-8184-E6C5-B96A68800BA3}"/>
              </a:ext>
            </a:extLst>
          </p:cNvPr>
          <p:cNvGrpSpPr/>
          <p:nvPr/>
        </p:nvGrpSpPr>
        <p:grpSpPr>
          <a:xfrm>
            <a:off x="6195571" y="1964033"/>
            <a:ext cx="5362263" cy="3808884"/>
            <a:chOff x="6195571" y="2037574"/>
            <a:chExt cx="5362263" cy="380888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E50A718-0EB1-ED66-208D-44A658F39BE0}"/>
                </a:ext>
              </a:extLst>
            </p:cNvPr>
            <p:cNvGrpSpPr/>
            <p:nvPr/>
          </p:nvGrpSpPr>
          <p:grpSpPr>
            <a:xfrm>
              <a:off x="6403510" y="2065866"/>
              <a:ext cx="2390581" cy="2850498"/>
              <a:chOff x="6403510" y="2065866"/>
              <a:chExt cx="2390581" cy="2850498"/>
            </a:xfrm>
          </p:grpSpPr>
          <p:sp>
            <p:nvSpPr>
              <p:cNvPr id="15" name="菱形 14">
                <a:extLst>
                  <a:ext uri="{FF2B5EF4-FFF2-40B4-BE49-F238E27FC236}">
                    <a16:creationId xmlns:a16="http://schemas.microsoft.com/office/drawing/2014/main" id="{0A77A6FB-EC32-632A-C3E9-10B64921CCFA}"/>
                  </a:ext>
                </a:extLst>
              </p:cNvPr>
              <p:cNvSpPr/>
              <p:nvPr/>
            </p:nvSpPr>
            <p:spPr>
              <a:xfrm>
                <a:off x="6403510" y="2065866"/>
                <a:ext cx="708490" cy="266400"/>
              </a:xfrm>
              <a:prstGeom prst="diamon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菱形 15">
                <a:extLst>
                  <a:ext uri="{FF2B5EF4-FFF2-40B4-BE49-F238E27FC236}">
                    <a16:creationId xmlns:a16="http://schemas.microsoft.com/office/drawing/2014/main" id="{4AF013FC-C38D-792D-2B42-34584034ED4F}"/>
                  </a:ext>
                </a:extLst>
              </p:cNvPr>
              <p:cNvSpPr/>
              <p:nvPr/>
            </p:nvSpPr>
            <p:spPr>
              <a:xfrm>
                <a:off x="7251235" y="2067729"/>
                <a:ext cx="708490" cy="266400"/>
              </a:xfrm>
              <a:prstGeom prst="diamon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菱形 16">
                <a:extLst>
                  <a:ext uri="{FF2B5EF4-FFF2-40B4-BE49-F238E27FC236}">
                    <a16:creationId xmlns:a16="http://schemas.microsoft.com/office/drawing/2014/main" id="{6DC380CE-BB2D-37F4-95A6-8BB8D869F745}"/>
                  </a:ext>
                </a:extLst>
              </p:cNvPr>
              <p:cNvSpPr/>
              <p:nvPr/>
            </p:nvSpPr>
            <p:spPr>
              <a:xfrm>
                <a:off x="6416210" y="4261825"/>
                <a:ext cx="708490" cy="266400"/>
              </a:xfrm>
              <a:prstGeom prst="diamon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菱形 17">
                <a:extLst>
                  <a:ext uri="{FF2B5EF4-FFF2-40B4-BE49-F238E27FC236}">
                    <a16:creationId xmlns:a16="http://schemas.microsoft.com/office/drawing/2014/main" id="{0C434E8E-ECDA-0328-574D-7B951C43EBCB}"/>
                  </a:ext>
                </a:extLst>
              </p:cNvPr>
              <p:cNvSpPr/>
              <p:nvPr/>
            </p:nvSpPr>
            <p:spPr>
              <a:xfrm>
                <a:off x="6416210" y="4649458"/>
                <a:ext cx="708490" cy="266400"/>
              </a:xfrm>
              <a:prstGeom prst="diamon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菱形 18">
                <a:extLst>
                  <a:ext uri="{FF2B5EF4-FFF2-40B4-BE49-F238E27FC236}">
                    <a16:creationId xmlns:a16="http://schemas.microsoft.com/office/drawing/2014/main" id="{3797ED60-FBFB-6496-1D3F-05E88C900FBA}"/>
                  </a:ext>
                </a:extLst>
              </p:cNvPr>
              <p:cNvSpPr/>
              <p:nvPr/>
            </p:nvSpPr>
            <p:spPr>
              <a:xfrm>
                <a:off x="7134225" y="4649964"/>
                <a:ext cx="708490" cy="266400"/>
              </a:xfrm>
              <a:prstGeom prst="diamon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菱形 19">
                <a:extLst>
                  <a:ext uri="{FF2B5EF4-FFF2-40B4-BE49-F238E27FC236}">
                    <a16:creationId xmlns:a16="http://schemas.microsoft.com/office/drawing/2014/main" id="{C05E7324-3B19-3F2B-F632-9366397E71AD}"/>
                  </a:ext>
                </a:extLst>
              </p:cNvPr>
              <p:cNvSpPr/>
              <p:nvPr/>
            </p:nvSpPr>
            <p:spPr>
              <a:xfrm>
                <a:off x="8085601" y="4263729"/>
                <a:ext cx="708490" cy="266400"/>
              </a:xfrm>
              <a:prstGeom prst="diamon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88D0240-AFCC-774E-A560-DE3803660318}"/>
                </a:ext>
              </a:extLst>
            </p:cNvPr>
            <p:cNvGrpSpPr/>
            <p:nvPr/>
          </p:nvGrpSpPr>
          <p:grpSpPr>
            <a:xfrm>
              <a:off x="9152938" y="2037574"/>
              <a:ext cx="2404896" cy="641593"/>
              <a:chOff x="9152938" y="2037574"/>
              <a:chExt cx="2404896" cy="641593"/>
            </a:xfrm>
          </p:grpSpPr>
          <p:sp>
            <p:nvSpPr>
              <p:cNvPr id="21" name="菱形 20">
                <a:extLst>
                  <a:ext uri="{FF2B5EF4-FFF2-40B4-BE49-F238E27FC236}">
                    <a16:creationId xmlns:a16="http://schemas.microsoft.com/office/drawing/2014/main" id="{6EB6A16C-37B0-2EA5-587B-33AEAEDBEE67}"/>
                  </a:ext>
                </a:extLst>
              </p:cNvPr>
              <p:cNvSpPr/>
              <p:nvPr/>
            </p:nvSpPr>
            <p:spPr>
              <a:xfrm>
                <a:off x="9152938" y="2037574"/>
                <a:ext cx="708490" cy="266400"/>
              </a:xfrm>
              <a:prstGeom prst="diamon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菱形 21">
                <a:extLst>
                  <a:ext uri="{FF2B5EF4-FFF2-40B4-BE49-F238E27FC236}">
                    <a16:creationId xmlns:a16="http://schemas.microsoft.com/office/drawing/2014/main" id="{3948092B-1D5A-9FB7-9DBC-0D979BD4C29E}"/>
                  </a:ext>
                </a:extLst>
              </p:cNvPr>
              <p:cNvSpPr/>
              <p:nvPr/>
            </p:nvSpPr>
            <p:spPr>
              <a:xfrm>
                <a:off x="9154530" y="2414175"/>
                <a:ext cx="708490" cy="264992"/>
              </a:xfrm>
              <a:prstGeom prst="diamon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菱形 22">
                <a:extLst>
                  <a:ext uri="{FF2B5EF4-FFF2-40B4-BE49-F238E27FC236}">
                    <a16:creationId xmlns:a16="http://schemas.microsoft.com/office/drawing/2014/main" id="{A5E2A8E7-476D-2F0C-4563-2E99B0939686}"/>
                  </a:ext>
                </a:extLst>
              </p:cNvPr>
              <p:cNvSpPr/>
              <p:nvPr/>
            </p:nvSpPr>
            <p:spPr>
              <a:xfrm>
                <a:off x="9872544" y="2410999"/>
                <a:ext cx="708490" cy="266400"/>
              </a:xfrm>
              <a:prstGeom prst="diamon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菱形 23">
                <a:extLst>
                  <a:ext uri="{FF2B5EF4-FFF2-40B4-BE49-F238E27FC236}">
                    <a16:creationId xmlns:a16="http://schemas.microsoft.com/office/drawing/2014/main" id="{86061BA0-85BF-730C-1323-B10949B31A13}"/>
                  </a:ext>
                </a:extLst>
              </p:cNvPr>
              <p:cNvSpPr/>
              <p:nvPr/>
            </p:nvSpPr>
            <p:spPr>
              <a:xfrm>
                <a:off x="10849344" y="2038929"/>
                <a:ext cx="708490" cy="266400"/>
              </a:xfrm>
              <a:prstGeom prst="diamon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35" name="右箭头 26">
              <a:extLst>
                <a:ext uri="{FF2B5EF4-FFF2-40B4-BE49-F238E27FC236}">
                  <a16:creationId xmlns:a16="http://schemas.microsoft.com/office/drawing/2014/main" id="{37D1BC88-39BF-87DB-64E9-FE20DB08735F}"/>
                </a:ext>
              </a:extLst>
            </p:cNvPr>
            <p:cNvSpPr/>
            <p:nvPr/>
          </p:nvSpPr>
          <p:spPr>
            <a:xfrm rot="17777565">
              <a:off x="5768188" y="5205593"/>
              <a:ext cx="1068248" cy="21348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F3A221D-357D-2FAC-222B-CF7C92783031}"/>
              </a:ext>
            </a:extLst>
          </p:cNvPr>
          <p:cNvGrpSpPr/>
          <p:nvPr/>
        </p:nvGrpSpPr>
        <p:grpSpPr>
          <a:xfrm>
            <a:off x="9162708" y="4204588"/>
            <a:ext cx="2198063" cy="1539407"/>
            <a:chOff x="9179642" y="4269662"/>
            <a:chExt cx="2198063" cy="1539407"/>
          </a:xfrm>
        </p:grpSpPr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F845F100-0B05-A058-B93E-99C6D38D8E34}"/>
                </a:ext>
              </a:extLst>
            </p:cNvPr>
            <p:cNvSpPr/>
            <p:nvPr/>
          </p:nvSpPr>
          <p:spPr>
            <a:xfrm>
              <a:off x="9241190" y="4269662"/>
              <a:ext cx="727200" cy="266400"/>
            </a:xfrm>
            <a:prstGeom prst="diamond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9DCA3C3B-DE4C-5514-2FD8-FFDE806CBB95}"/>
                </a:ext>
              </a:extLst>
            </p:cNvPr>
            <p:cNvSpPr/>
            <p:nvPr/>
          </p:nvSpPr>
          <p:spPr>
            <a:xfrm>
              <a:off x="10650505" y="4270092"/>
              <a:ext cx="727200" cy="266400"/>
            </a:xfrm>
            <a:prstGeom prst="diamond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菱形 26">
              <a:extLst>
                <a:ext uri="{FF2B5EF4-FFF2-40B4-BE49-F238E27FC236}">
                  <a16:creationId xmlns:a16="http://schemas.microsoft.com/office/drawing/2014/main" id="{6241B06D-F6B9-ADCE-1F96-3514B04805A2}"/>
                </a:ext>
              </a:extLst>
            </p:cNvPr>
            <p:cNvSpPr/>
            <p:nvPr/>
          </p:nvSpPr>
          <p:spPr>
            <a:xfrm>
              <a:off x="9240134" y="4624915"/>
              <a:ext cx="727200" cy="266400"/>
            </a:xfrm>
            <a:prstGeom prst="diamond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右箭头 26">
              <a:extLst>
                <a:ext uri="{FF2B5EF4-FFF2-40B4-BE49-F238E27FC236}">
                  <a16:creationId xmlns:a16="http://schemas.microsoft.com/office/drawing/2014/main" id="{C55C5495-6E26-DEEE-C52C-E079FDD858B2}"/>
                </a:ext>
              </a:extLst>
            </p:cNvPr>
            <p:cNvSpPr/>
            <p:nvPr/>
          </p:nvSpPr>
          <p:spPr>
            <a:xfrm rot="16751064">
              <a:off x="8788826" y="5232157"/>
              <a:ext cx="967728" cy="186095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0" name="图片 39" descr="路上有许多星星&#10;&#10;中度可信度描述已自动生成">
            <a:extLst>
              <a:ext uri="{FF2B5EF4-FFF2-40B4-BE49-F238E27FC236}">
                <a16:creationId xmlns:a16="http://schemas.microsoft.com/office/drawing/2014/main" id="{9426BC46-A5F6-8E86-2CD3-4543A4780A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22" y="1409958"/>
            <a:ext cx="5407587" cy="4279281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3CF0EDF6-085C-4A6C-A25D-8A38E1C70B2E}"/>
              </a:ext>
            </a:extLst>
          </p:cNvPr>
          <p:cNvGrpSpPr/>
          <p:nvPr/>
        </p:nvGrpSpPr>
        <p:grpSpPr>
          <a:xfrm>
            <a:off x="797185" y="2014943"/>
            <a:ext cx="4789452" cy="3208666"/>
            <a:chOff x="6930000" y="2026880"/>
            <a:chExt cx="4789452" cy="3208666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D1BF5BBE-A3B5-4E19-4DBD-8493EAF75EBC}"/>
                </a:ext>
              </a:extLst>
            </p:cNvPr>
            <p:cNvGrpSpPr/>
            <p:nvPr/>
          </p:nvGrpSpPr>
          <p:grpSpPr>
            <a:xfrm>
              <a:off x="6940283" y="2026880"/>
              <a:ext cx="4779169" cy="3208666"/>
              <a:chOff x="7143750" y="1959144"/>
              <a:chExt cx="4779169" cy="3208666"/>
            </a:xfrm>
          </p:grpSpPr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0BC67C5E-4A3C-6F9A-B74C-867E35388D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27133" y="1959144"/>
                <a:ext cx="1906850" cy="1008576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8139EC2C-8673-A559-C18D-94146D0DD9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08169" y="4121944"/>
                <a:ext cx="1221581" cy="1045866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89723D23-E578-3371-0E73-143AC6F2D7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15625" y="2057400"/>
                <a:ext cx="1207294" cy="878681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FDB9BB69-6D6C-5C27-37C1-DEF5DEED52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51356" y="4350545"/>
                <a:ext cx="1000125" cy="782527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81B900D3-6423-8F4D-618A-43553BAD35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8838" y="5133072"/>
                <a:ext cx="1102518" cy="0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64CC3644-CFAB-A4EB-0044-D8A20C488C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3750" y="5167810"/>
                <a:ext cx="1064419" cy="0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EE4D2570-F1C1-3C14-022C-48FC6D75FB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8838" y="2942322"/>
                <a:ext cx="966787" cy="0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12459AC5-DB86-9A63-46DA-3B83295FA5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0000" y="3034800"/>
              <a:ext cx="396000" cy="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73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4" name="文本框 443">
                <a:extLst>
                  <a:ext uri="{FF2B5EF4-FFF2-40B4-BE49-F238E27FC236}">
                    <a16:creationId xmlns:a16="http://schemas.microsoft.com/office/drawing/2014/main" id="{405832E4-9DAE-2EAE-2D27-E015B379C7C3}"/>
                  </a:ext>
                </a:extLst>
              </p:cNvPr>
              <p:cNvSpPr txBox="1"/>
              <p:nvPr/>
            </p:nvSpPr>
            <p:spPr>
              <a:xfrm>
                <a:off x="5794588" y="4824000"/>
                <a:ext cx="5413571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=1, 2,…,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=1, 2,…,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44" name="文本框 443">
                <a:extLst>
                  <a:ext uri="{FF2B5EF4-FFF2-40B4-BE49-F238E27FC236}">
                    <a16:creationId xmlns:a16="http://schemas.microsoft.com/office/drawing/2014/main" id="{405832E4-9DAE-2EAE-2D27-E015B379C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588" y="4824000"/>
                <a:ext cx="5413571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800" y="6516962"/>
            <a:ext cx="551167" cy="33832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87B81A-0821-4942-8D51-42CC1A5DBC5A}"/>
              </a:ext>
            </a:extLst>
          </p:cNvPr>
          <p:cNvSpPr txBox="1"/>
          <p:nvPr/>
        </p:nvSpPr>
        <p:spPr>
          <a:xfrm>
            <a:off x="159721" y="3240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0" name="组合 299">
            <a:extLst>
              <a:ext uri="{FF2B5EF4-FFF2-40B4-BE49-F238E27FC236}">
                <a16:creationId xmlns:a16="http://schemas.microsoft.com/office/drawing/2014/main" id="{D2EE4650-9787-43EC-59CA-1E571E323F93}"/>
              </a:ext>
            </a:extLst>
          </p:cNvPr>
          <p:cNvGrpSpPr/>
          <p:nvPr/>
        </p:nvGrpSpPr>
        <p:grpSpPr>
          <a:xfrm>
            <a:off x="406302" y="1688492"/>
            <a:ext cx="11378717" cy="2443741"/>
            <a:chOff x="295089" y="2115662"/>
            <a:chExt cx="11378717" cy="2443741"/>
          </a:xfrm>
        </p:grpSpPr>
        <p:grpSp>
          <p:nvGrpSpPr>
            <p:cNvPr id="301" name="组合 300">
              <a:extLst>
                <a:ext uri="{FF2B5EF4-FFF2-40B4-BE49-F238E27FC236}">
                  <a16:creationId xmlns:a16="http://schemas.microsoft.com/office/drawing/2014/main" id="{D7EC72FF-DACA-63F1-5276-CF13AE391336}"/>
                </a:ext>
              </a:extLst>
            </p:cNvPr>
            <p:cNvGrpSpPr/>
            <p:nvPr/>
          </p:nvGrpSpPr>
          <p:grpSpPr>
            <a:xfrm>
              <a:off x="295089" y="2248089"/>
              <a:ext cx="144988" cy="2306283"/>
              <a:chOff x="1727728" y="3657603"/>
              <a:chExt cx="135466" cy="1121834"/>
            </a:xfrm>
          </p:grpSpPr>
          <p:cxnSp>
            <p:nvCxnSpPr>
              <p:cNvPr id="439" name="直接连接符 438">
                <a:extLst>
                  <a:ext uri="{FF2B5EF4-FFF2-40B4-BE49-F238E27FC236}">
                    <a16:creationId xmlns:a16="http://schemas.microsoft.com/office/drawing/2014/main" id="{F1CB5E51-34DB-9844-F308-1E823B9E8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5668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0" name="直接连接符 439">
                <a:extLst>
                  <a:ext uri="{FF2B5EF4-FFF2-40B4-BE49-F238E27FC236}">
                    <a16:creationId xmlns:a16="http://schemas.microsoft.com/office/drawing/2014/main" id="{CF1C3171-069C-7120-AA99-C55786CF0A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1" name="直接连接符 440">
                <a:extLst>
                  <a:ext uri="{FF2B5EF4-FFF2-40B4-BE49-F238E27FC236}">
                    <a16:creationId xmlns:a16="http://schemas.microsoft.com/office/drawing/2014/main" id="{84CF6431-317B-0D4A-152C-4E9A17BBFF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02" name="组合 301">
              <a:extLst>
                <a:ext uri="{FF2B5EF4-FFF2-40B4-BE49-F238E27FC236}">
                  <a16:creationId xmlns:a16="http://schemas.microsoft.com/office/drawing/2014/main" id="{DC29BAC1-67AC-D750-F267-34847FCF0699}"/>
                </a:ext>
              </a:extLst>
            </p:cNvPr>
            <p:cNvGrpSpPr/>
            <p:nvPr/>
          </p:nvGrpSpPr>
          <p:grpSpPr>
            <a:xfrm>
              <a:off x="3678029" y="2253120"/>
              <a:ext cx="145912" cy="2300111"/>
              <a:chOff x="4518856" y="3657603"/>
              <a:chExt cx="136329" cy="1121834"/>
            </a:xfrm>
          </p:grpSpPr>
          <p:cxnSp>
            <p:nvCxnSpPr>
              <p:cNvPr id="436" name="直接连接符 435">
                <a:extLst>
                  <a:ext uri="{FF2B5EF4-FFF2-40B4-BE49-F238E27FC236}">
                    <a16:creationId xmlns:a16="http://schemas.microsoft.com/office/drawing/2014/main" id="{34A5D16F-8818-1FF2-3FB7-E81BD0EC69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7452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7" name="直接连接符 436">
                <a:extLst>
                  <a:ext uri="{FF2B5EF4-FFF2-40B4-BE49-F238E27FC236}">
                    <a16:creationId xmlns:a16="http://schemas.microsoft.com/office/drawing/2014/main" id="{9BCB3333-4FB4-726E-8F40-469B7DF0F4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9720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8" name="直接连接符 437">
                <a:extLst>
                  <a:ext uri="{FF2B5EF4-FFF2-40B4-BE49-F238E27FC236}">
                    <a16:creationId xmlns:a16="http://schemas.microsoft.com/office/drawing/2014/main" id="{0738B759-1697-31D7-98C2-F3713B4D33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8856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03" name="组合 302">
              <a:extLst>
                <a:ext uri="{FF2B5EF4-FFF2-40B4-BE49-F238E27FC236}">
                  <a16:creationId xmlns:a16="http://schemas.microsoft.com/office/drawing/2014/main" id="{E8217BFF-FD10-E3F9-D784-E102C5487911}"/>
                </a:ext>
              </a:extLst>
            </p:cNvPr>
            <p:cNvGrpSpPr/>
            <p:nvPr/>
          </p:nvGrpSpPr>
          <p:grpSpPr>
            <a:xfrm>
              <a:off x="653313" y="2117607"/>
              <a:ext cx="2948103" cy="709300"/>
              <a:chOff x="1147793" y="2907386"/>
              <a:chExt cx="2948103" cy="709300"/>
            </a:xfrm>
          </p:grpSpPr>
          <p:grpSp>
            <p:nvGrpSpPr>
              <p:cNvPr id="424" name="组合 423">
                <a:extLst>
                  <a:ext uri="{FF2B5EF4-FFF2-40B4-BE49-F238E27FC236}">
                    <a16:creationId xmlns:a16="http://schemas.microsoft.com/office/drawing/2014/main" id="{4A14C8CA-1726-2565-8D42-AC9460BFEF92}"/>
                  </a:ext>
                </a:extLst>
              </p:cNvPr>
              <p:cNvGrpSpPr/>
              <p:nvPr/>
            </p:nvGrpSpPr>
            <p:grpSpPr>
              <a:xfrm>
                <a:off x="1868400" y="2908800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4" name="文本框 433">
                      <a:extLst>
                        <a:ext uri="{FF2B5EF4-FFF2-40B4-BE49-F238E27FC236}">
                          <a16:creationId xmlns:a16="http://schemas.microsoft.com/office/drawing/2014/main" id="{698828CA-6B27-46D8-8DD1-46F76AE66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文本框 35">
                      <a:extLst>
                        <a:ext uri="{FF2B5EF4-FFF2-40B4-BE49-F238E27FC236}">
                          <a16:creationId xmlns:a16="http://schemas.microsoft.com/office/drawing/2014/main" id="{ABA04BFB-E170-4B40-9658-0C5129B2A4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5" name="文本框 434">
                      <a:extLst>
                        <a:ext uri="{FF2B5EF4-FFF2-40B4-BE49-F238E27FC236}">
                          <a16:creationId xmlns:a16="http://schemas.microsoft.com/office/drawing/2014/main" id="{056F9CEE-26DB-C7FF-7BB4-F0CBB5EA0A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12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文本框 36">
                      <a:extLst>
                        <a:ext uri="{FF2B5EF4-FFF2-40B4-BE49-F238E27FC236}">
                          <a16:creationId xmlns:a16="http://schemas.microsoft.com/office/drawing/2014/main" id="{2FF97B4F-FD77-4412-BB2D-43ED23DC453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25" name="组合 424">
                <a:extLst>
                  <a:ext uri="{FF2B5EF4-FFF2-40B4-BE49-F238E27FC236}">
                    <a16:creationId xmlns:a16="http://schemas.microsoft.com/office/drawing/2014/main" id="{D8B07A77-9690-24B2-4831-92244A4925C4}"/>
                  </a:ext>
                </a:extLst>
              </p:cNvPr>
              <p:cNvGrpSpPr/>
              <p:nvPr/>
            </p:nvGrpSpPr>
            <p:grpSpPr>
              <a:xfrm>
                <a:off x="2588400" y="2907386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2" name="文本框 431">
                      <a:extLst>
                        <a:ext uri="{FF2B5EF4-FFF2-40B4-BE49-F238E27FC236}">
                          <a16:creationId xmlns:a16="http://schemas.microsoft.com/office/drawing/2014/main" id="{8EB1DD52-0883-5D23-7834-775FB419C7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文本框 33">
                      <a:extLst>
                        <a:ext uri="{FF2B5EF4-FFF2-40B4-BE49-F238E27FC236}">
                          <a16:creationId xmlns:a16="http://schemas.microsoft.com/office/drawing/2014/main" id="{126AC4C9-A0A8-457C-B975-CD3D7A5B64A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3" name="文本框 432">
                      <a:extLst>
                        <a:ext uri="{FF2B5EF4-FFF2-40B4-BE49-F238E27FC236}">
                          <a16:creationId xmlns:a16="http://schemas.microsoft.com/office/drawing/2014/main" id="{FC3E1700-D12E-BBE3-C1B9-6F3FCFD51B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13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文本框 34">
                      <a:extLst>
                        <a:ext uri="{FF2B5EF4-FFF2-40B4-BE49-F238E27FC236}">
                          <a16:creationId xmlns:a16="http://schemas.microsoft.com/office/drawing/2014/main" id="{17BA4E2A-020A-4A73-99E6-59A1BAEF629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26" name="组合 425">
                <a:extLst>
                  <a:ext uri="{FF2B5EF4-FFF2-40B4-BE49-F238E27FC236}">
                    <a16:creationId xmlns:a16="http://schemas.microsoft.com/office/drawing/2014/main" id="{72C71E30-A72A-E15E-2662-465FDED0AAF5}"/>
                  </a:ext>
                </a:extLst>
              </p:cNvPr>
              <p:cNvGrpSpPr/>
              <p:nvPr/>
            </p:nvGrpSpPr>
            <p:grpSpPr>
              <a:xfrm>
                <a:off x="3308400" y="2908800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0" name="文本框 429">
                      <a:extLst>
                        <a:ext uri="{FF2B5EF4-FFF2-40B4-BE49-F238E27FC236}">
                          <a16:creationId xmlns:a16="http://schemas.microsoft.com/office/drawing/2014/main" id="{94FB912B-166E-D883-A01B-7ACD49F7D9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文本框 31">
                      <a:extLst>
                        <a:ext uri="{FF2B5EF4-FFF2-40B4-BE49-F238E27FC236}">
                          <a16:creationId xmlns:a16="http://schemas.microsoft.com/office/drawing/2014/main" id="{388C114E-FBD0-4DBA-AA12-83609ADA3B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1" name="文本框 430">
                      <a:extLst>
                        <a:ext uri="{FF2B5EF4-FFF2-40B4-BE49-F238E27FC236}">
                          <a16:creationId xmlns:a16="http://schemas.microsoft.com/office/drawing/2014/main" id="{471B3F95-6A65-9764-3E1A-FB4E41AD04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14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文本框 32">
                      <a:extLst>
                        <a:ext uri="{FF2B5EF4-FFF2-40B4-BE49-F238E27FC236}">
                          <a16:creationId xmlns:a16="http://schemas.microsoft.com/office/drawing/2014/main" id="{82094ED8-F74C-43AE-BF04-C1B6A1CC70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27" name="组合 426">
                <a:extLst>
                  <a:ext uri="{FF2B5EF4-FFF2-40B4-BE49-F238E27FC236}">
                    <a16:creationId xmlns:a16="http://schemas.microsoft.com/office/drawing/2014/main" id="{3D0BF52D-10B5-771E-A31C-4C13E865FD4C}"/>
                  </a:ext>
                </a:extLst>
              </p:cNvPr>
              <p:cNvGrpSpPr/>
              <p:nvPr/>
            </p:nvGrpSpPr>
            <p:grpSpPr>
              <a:xfrm>
                <a:off x="1147793" y="2907386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8" name="文本框 427">
                      <a:extLst>
                        <a:ext uri="{FF2B5EF4-FFF2-40B4-BE49-F238E27FC236}">
                          <a16:creationId xmlns:a16="http://schemas.microsoft.com/office/drawing/2014/main" id="{9CCAF715-BA38-567A-04DF-1DC56C62D1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文本框 28">
                      <a:extLst>
                        <a:ext uri="{FF2B5EF4-FFF2-40B4-BE49-F238E27FC236}">
                          <a16:creationId xmlns:a16="http://schemas.microsoft.com/office/drawing/2014/main" id="{E3C3F7AB-696C-43EB-B4D9-4B050ABB40E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9" name="文本框 428">
                      <a:extLst>
                        <a:ext uri="{FF2B5EF4-FFF2-40B4-BE49-F238E27FC236}">
                          <a16:creationId xmlns:a16="http://schemas.microsoft.com/office/drawing/2014/main" id="{4746FF85-C0C8-1519-59FC-79C8AE342E8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11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文本框 30">
                      <a:extLst>
                        <a:ext uri="{FF2B5EF4-FFF2-40B4-BE49-F238E27FC236}">
                          <a16:creationId xmlns:a16="http://schemas.microsoft.com/office/drawing/2014/main" id="{878467D0-0BB7-4F05-9B7C-B1A5681945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04" name="组合 303">
              <a:extLst>
                <a:ext uri="{FF2B5EF4-FFF2-40B4-BE49-F238E27FC236}">
                  <a16:creationId xmlns:a16="http://schemas.microsoft.com/office/drawing/2014/main" id="{2633C5FC-018C-1443-F1DE-379A7CFFC127}"/>
                </a:ext>
              </a:extLst>
            </p:cNvPr>
            <p:cNvGrpSpPr/>
            <p:nvPr/>
          </p:nvGrpSpPr>
          <p:grpSpPr>
            <a:xfrm>
              <a:off x="655089" y="2693345"/>
              <a:ext cx="2948103" cy="709300"/>
              <a:chOff x="1147793" y="2907386"/>
              <a:chExt cx="2948103" cy="709300"/>
            </a:xfrm>
          </p:grpSpPr>
          <p:grpSp>
            <p:nvGrpSpPr>
              <p:cNvPr id="412" name="组合 411">
                <a:extLst>
                  <a:ext uri="{FF2B5EF4-FFF2-40B4-BE49-F238E27FC236}">
                    <a16:creationId xmlns:a16="http://schemas.microsoft.com/office/drawing/2014/main" id="{6AEC98B7-E4FF-914A-C8ED-2C1B41F71FB2}"/>
                  </a:ext>
                </a:extLst>
              </p:cNvPr>
              <p:cNvGrpSpPr/>
              <p:nvPr/>
            </p:nvGrpSpPr>
            <p:grpSpPr>
              <a:xfrm>
                <a:off x="1868400" y="2908800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2" name="文本框 421">
                      <a:extLst>
                        <a:ext uri="{FF2B5EF4-FFF2-40B4-BE49-F238E27FC236}">
                          <a16:creationId xmlns:a16="http://schemas.microsoft.com/office/drawing/2014/main" id="{13C32A5B-890D-C449-0D58-E38607A4B5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id="{41A9BBB3-8213-4790-A6C8-1E8AEE950B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3" name="文本框 422">
                      <a:extLst>
                        <a:ext uri="{FF2B5EF4-FFF2-40B4-BE49-F238E27FC236}">
                          <a16:creationId xmlns:a16="http://schemas.microsoft.com/office/drawing/2014/main" id="{0ED88833-FF1B-D6C9-9EEF-859995FA64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22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文本框 49">
                      <a:extLst>
                        <a:ext uri="{FF2B5EF4-FFF2-40B4-BE49-F238E27FC236}">
                          <a16:creationId xmlns:a16="http://schemas.microsoft.com/office/drawing/2014/main" id="{9974A10C-4455-4D66-9038-D89A886C3CD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13" name="组合 412">
                <a:extLst>
                  <a:ext uri="{FF2B5EF4-FFF2-40B4-BE49-F238E27FC236}">
                    <a16:creationId xmlns:a16="http://schemas.microsoft.com/office/drawing/2014/main" id="{E3A1B998-8B2D-5BAA-F55F-5D233A8E1F09}"/>
                  </a:ext>
                </a:extLst>
              </p:cNvPr>
              <p:cNvGrpSpPr/>
              <p:nvPr/>
            </p:nvGrpSpPr>
            <p:grpSpPr>
              <a:xfrm>
                <a:off x="2588400" y="2907386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0" name="文本框 419">
                      <a:extLst>
                        <a:ext uri="{FF2B5EF4-FFF2-40B4-BE49-F238E27FC236}">
                          <a16:creationId xmlns:a16="http://schemas.microsoft.com/office/drawing/2014/main" id="{9C81E250-D616-135D-60D1-7DFA7D55C3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文本框 46">
                      <a:extLst>
                        <a:ext uri="{FF2B5EF4-FFF2-40B4-BE49-F238E27FC236}">
                          <a16:creationId xmlns:a16="http://schemas.microsoft.com/office/drawing/2014/main" id="{FDC46B81-1DDA-4C9B-9CC4-9E3559CAD9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1" name="文本框 420">
                      <a:extLst>
                        <a:ext uri="{FF2B5EF4-FFF2-40B4-BE49-F238E27FC236}">
                          <a16:creationId xmlns:a16="http://schemas.microsoft.com/office/drawing/2014/main" id="{DDD198E6-5FEB-173D-BBBD-C72ECB76A4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23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文本框 47">
                      <a:extLst>
                        <a:ext uri="{FF2B5EF4-FFF2-40B4-BE49-F238E27FC236}">
                          <a16:creationId xmlns:a16="http://schemas.microsoft.com/office/drawing/2014/main" id="{23B4AB4D-E57B-4D4D-A3C9-11050F8F21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14" name="组合 413">
                <a:extLst>
                  <a:ext uri="{FF2B5EF4-FFF2-40B4-BE49-F238E27FC236}">
                    <a16:creationId xmlns:a16="http://schemas.microsoft.com/office/drawing/2014/main" id="{37191165-86A9-8186-8894-184CDD58CC6B}"/>
                  </a:ext>
                </a:extLst>
              </p:cNvPr>
              <p:cNvGrpSpPr/>
              <p:nvPr/>
            </p:nvGrpSpPr>
            <p:grpSpPr>
              <a:xfrm>
                <a:off x="3308400" y="2908800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8" name="文本框 417">
                      <a:extLst>
                        <a:ext uri="{FF2B5EF4-FFF2-40B4-BE49-F238E27FC236}">
                          <a16:creationId xmlns:a16="http://schemas.microsoft.com/office/drawing/2014/main" id="{DDB0C480-0A93-5406-884D-6FE7504F11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文本框 44">
                      <a:extLst>
                        <a:ext uri="{FF2B5EF4-FFF2-40B4-BE49-F238E27FC236}">
                          <a16:creationId xmlns:a16="http://schemas.microsoft.com/office/drawing/2014/main" id="{F143DBA9-78E0-4C05-83E7-B01D3859B6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9" name="文本框 418">
                      <a:extLst>
                        <a:ext uri="{FF2B5EF4-FFF2-40B4-BE49-F238E27FC236}">
                          <a16:creationId xmlns:a16="http://schemas.microsoft.com/office/drawing/2014/main" id="{AFC79D52-A51B-EEF6-9DA7-EB94F79100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24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文本框 45">
                      <a:extLst>
                        <a:ext uri="{FF2B5EF4-FFF2-40B4-BE49-F238E27FC236}">
                          <a16:creationId xmlns:a16="http://schemas.microsoft.com/office/drawing/2014/main" id="{20CDACE0-7889-432C-9BD4-52459DCD20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15" name="组合 414">
                <a:extLst>
                  <a:ext uri="{FF2B5EF4-FFF2-40B4-BE49-F238E27FC236}">
                    <a16:creationId xmlns:a16="http://schemas.microsoft.com/office/drawing/2014/main" id="{1FD4E919-CC35-4305-D608-714C2024A46C}"/>
                  </a:ext>
                </a:extLst>
              </p:cNvPr>
              <p:cNvGrpSpPr/>
              <p:nvPr/>
            </p:nvGrpSpPr>
            <p:grpSpPr>
              <a:xfrm>
                <a:off x="1147793" y="2907386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6" name="文本框 415">
                      <a:extLst>
                        <a:ext uri="{FF2B5EF4-FFF2-40B4-BE49-F238E27FC236}">
                          <a16:creationId xmlns:a16="http://schemas.microsoft.com/office/drawing/2014/main" id="{419DA10C-B240-6A2F-EDE5-A2A5F59464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文本框 42">
                      <a:extLst>
                        <a:ext uri="{FF2B5EF4-FFF2-40B4-BE49-F238E27FC236}">
                          <a16:creationId xmlns:a16="http://schemas.microsoft.com/office/drawing/2014/main" id="{5A6482B4-9489-459E-8A21-494B7F10B3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7" name="文本框 416">
                      <a:extLst>
                        <a:ext uri="{FF2B5EF4-FFF2-40B4-BE49-F238E27FC236}">
                          <a16:creationId xmlns:a16="http://schemas.microsoft.com/office/drawing/2014/main" id="{7BD610D9-4C04-F136-3402-2CCD84EB2C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21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文本框 43">
                      <a:extLst>
                        <a:ext uri="{FF2B5EF4-FFF2-40B4-BE49-F238E27FC236}">
                          <a16:creationId xmlns:a16="http://schemas.microsoft.com/office/drawing/2014/main" id="{0022A80B-1E06-4941-AABE-19A38EE6A34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05" name="组合 304">
              <a:extLst>
                <a:ext uri="{FF2B5EF4-FFF2-40B4-BE49-F238E27FC236}">
                  <a16:creationId xmlns:a16="http://schemas.microsoft.com/office/drawing/2014/main" id="{E878E405-EC9D-9A59-9C2E-D55A812A2270}"/>
                </a:ext>
              </a:extLst>
            </p:cNvPr>
            <p:cNvGrpSpPr/>
            <p:nvPr/>
          </p:nvGrpSpPr>
          <p:grpSpPr>
            <a:xfrm>
              <a:off x="655089" y="3269345"/>
              <a:ext cx="2948103" cy="709300"/>
              <a:chOff x="1147793" y="2907386"/>
              <a:chExt cx="2948103" cy="709300"/>
            </a:xfrm>
          </p:grpSpPr>
          <p:grpSp>
            <p:nvGrpSpPr>
              <p:cNvPr id="400" name="组合 399">
                <a:extLst>
                  <a:ext uri="{FF2B5EF4-FFF2-40B4-BE49-F238E27FC236}">
                    <a16:creationId xmlns:a16="http://schemas.microsoft.com/office/drawing/2014/main" id="{94CC8E45-EC73-2D43-7E83-A0484C188BC1}"/>
                  </a:ext>
                </a:extLst>
              </p:cNvPr>
              <p:cNvGrpSpPr/>
              <p:nvPr/>
            </p:nvGrpSpPr>
            <p:grpSpPr>
              <a:xfrm>
                <a:off x="1868400" y="2908800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0" name="文本框 409">
                      <a:extLst>
                        <a:ext uri="{FF2B5EF4-FFF2-40B4-BE49-F238E27FC236}">
                          <a16:creationId xmlns:a16="http://schemas.microsoft.com/office/drawing/2014/main" id="{E0BD8D69-1652-B22C-2BCB-A1FAD26342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文本框 61">
                      <a:extLst>
                        <a:ext uri="{FF2B5EF4-FFF2-40B4-BE49-F238E27FC236}">
                          <a16:creationId xmlns:a16="http://schemas.microsoft.com/office/drawing/2014/main" id="{8F07C336-38CD-4124-9963-94DEC90429D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1" name="文本框 410">
                      <a:extLst>
                        <a:ext uri="{FF2B5EF4-FFF2-40B4-BE49-F238E27FC236}">
                          <a16:creationId xmlns:a16="http://schemas.microsoft.com/office/drawing/2014/main" id="{21FB7E78-6409-DFF4-E1A0-6CFA2ED4F9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32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文本框 62">
                      <a:extLst>
                        <a:ext uri="{FF2B5EF4-FFF2-40B4-BE49-F238E27FC236}">
                          <a16:creationId xmlns:a16="http://schemas.microsoft.com/office/drawing/2014/main" id="{38C5AD2B-196B-43EC-8A2D-015E781941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01" name="组合 400">
                <a:extLst>
                  <a:ext uri="{FF2B5EF4-FFF2-40B4-BE49-F238E27FC236}">
                    <a16:creationId xmlns:a16="http://schemas.microsoft.com/office/drawing/2014/main" id="{B416EE36-5A2D-0864-1943-CC674E6B3EB4}"/>
                  </a:ext>
                </a:extLst>
              </p:cNvPr>
              <p:cNvGrpSpPr/>
              <p:nvPr/>
            </p:nvGrpSpPr>
            <p:grpSpPr>
              <a:xfrm>
                <a:off x="2588400" y="2907386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8" name="文本框 407">
                      <a:extLst>
                        <a:ext uri="{FF2B5EF4-FFF2-40B4-BE49-F238E27FC236}">
                          <a16:creationId xmlns:a16="http://schemas.microsoft.com/office/drawing/2014/main" id="{4C04C8A6-C832-4683-E1E1-C37C0D4BCD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文本框 59">
                      <a:extLst>
                        <a:ext uri="{FF2B5EF4-FFF2-40B4-BE49-F238E27FC236}">
                          <a16:creationId xmlns:a16="http://schemas.microsoft.com/office/drawing/2014/main" id="{EF8D047A-9394-487F-A65E-DFD975DBF7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9" name="文本框 408">
                      <a:extLst>
                        <a:ext uri="{FF2B5EF4-FFF2-40B4-BE49-F238E27FC236}">
                          <a16:creationId xmlns:a16="http://schemas.microsoft.com/office/drawing/2014/main" id="{7B03AD8E-1AA5-853E-AB17-E762C9C43D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33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1" name="文本框 60">
                      <a:extLst>
                        <a:ext uri="{FF2B5EF4-FFF2-40B4-BE49-F238E27FC236}">
                          <a16:creationId xmlns:a16="http://schemas.microsoft.com/office/drawing/2014/main" id="{FA9FB0EC-7B3C-4A00-B16F-E51BC54623B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02" name="组合 401">
                <a:extLst>
                  <a:ext uri="{FF2B5EF4-FFF2-40B4-BE49-F238E27FC236}">
                    <a16:creationId xmlns:a16="http://schemas.microsoft.com/office/drawing/2014/main" id="{E4FE55A8-5400-4F94-92A3-973214986F3F}"/>
                  </a:ext>
                </a:extLst>
              </p:cNvPr>
              <p:cNvGrpSpPr/>
              <p:nvPr/>
            </p:nvGrpSpPr>
            <p:grpSpPr>
              <a:xfrm>
                <a:off x="3308400" y="2908800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6" name="文本框 405">
                      <a:extLst>
                        <a:ext uri="{FF2B5EF4-FFF2-40B4-BE49-F238E27FC236}">
                          <a16:creationId xmlns:a16="http://schemas.microsoft.com/office/drawing/2014/main" id="{F87AA713-DE39-4CBF-A3CA-CBD87EF46E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id="{2E11F4E4-B7FA-4EEE-A53D-48EEF513E5F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7" name="文本框 406">
                      <a:extLst>
                        <a:ext uri="{FF2B5EF4-FFF2-40B4-BE49-F238E27FC236}">
                          <a16:creationId xmlns:a16="http://schemas.microsoft.com/office/drawing/2014/main" id="{F8C9321D-1FB6-9F6B-273A-735030FD1B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34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文本框 58">
                      <a:extLst>
                        <a:ext uri="{FF2B5EF4-FFF2-40B4-BE49-F238E27FC236}">
                          <a16:creationId xmlns:a16="http://schemas.microsoft.com/office/drawing/2014/main" id="{4C2B8442-8617-408E-99CB-A027C0FB9B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03" name="组合 402">
                <a:extLst>
                  <a:ext uri="{FF2B5EF4-FFF2-40B4-BE49-F238E27FC236}">
                    <a16:creationId xmlns:a16="http://schemas.microsoft.com/office/drawing/2014/main" id="{186BA0D3-7EB1-EF34-A039-86F096A94F6F}"/>
                  </a:ext>
                </a:extLst>
              </p:cNvPr>
              <p:cNvGrpSpPr/>
              <p:nvPr/>
            </p:nvGrpSpPr>
            <p:grpSpPr>
              <a:xfrm>
                <a:off x="1147793" y="2907386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4" name="文本框 403">
                      <a:extLst>
                        <a:ext uri="{FF2B5EF4-FFF2-40B4-BE49-F238E27FC236}">
                          <a16:creationId xmlns:a16="http://schemas.microsoft.com/office/drawing/2014/main" id="{3F6163BB-2780-5F45-EBA4-FA685F1A69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文本框 55">
                      <a:extLst>
                        <a:ext uri="{FF2B5EF4-FFF2-40B4-BE49-F238E27FC236}">
                          <a16:creationId xmlns:a16="http://schemas.microsoft.com/office/drawing/2014/main" id="{8CD07814-4B1E-4CFC-AF86-075616C100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5" name="文本框 404">
                      <a:extLst>
                        <a:ext uri="{FF2B5EF4-FFF2-40B4-BE49-F238E27FC236}">
                          <a16:creationId xmlns:a16="http://schemas.microsoft.com/office/drawing/2014/main" id="{B070F1C5-E161-C888-8CD2-0D53244CC2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31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文本框 56">
                      <a:extLst>
                        <a:ext uri="{FF2B5EF4-FFF2-40B4-BE49-F238E27FC236}">
                          <a16:creationId xmlns:a16="http://schemas.microsoft.com/office/drawing/2014/main" id="{C5B4DC75-3BDF-4DD5-80A6-E16149D1E1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06" name="组合 305">
              <a:extLst>
                <a:ext uri="{FF2B5EF4-FFF2-40B4-BE49-F238E27FC236}">
                  <a16:creationId xmlns:a16="http://schemas.microsoft.com/office/drawing/2014/main" id="{8A1B9B80-31DA-B12E-DBAE-476FC54D391D}"/>
                </a:ext>
              </a:extLst>
            </p:cNvPr>
            <p:cNvGrpSpPr/>
            <p:nvPr/>
          </p:nvGrpSpPr>
          <p:grpSpPr>
            <a:xfrm>
              <a:off x="655089" y="3845345"/>
              <a:ext cx="2948103" cy="709300"/>
              <a:chOff x="1147793" y="2907386"/>
              <a:chExt cx="2948103" cy="709300"/>
            </a:xfrm>
          </p:grpSpPr>
          <p:grpSp>
            <p:nvGrpSpPr>
              <p:cNvPr id="388" name="组合 387">
                <a:extLst>
                  <a:ext uri="{FF2B5EF4-FFF2-40B4-BE49-F238E27FC236}">
                    <a16:creationId xmlns:a16="http://schemas.microsoft.com/office/drawing/2014/main" id="{DFC1C18A-DD76-CD59-66DB-36A2B6009CD9}"/>
                  </a:ext>
                </a:extLst>
              </p:cNvPr>
              <p:cNvGrpSpPr/>
              <p:nvPr/>
            </p:nvGrpSpPr>
            <p:grpSpPr>
              <a:xfrm>
                <a:off x="1868400" y="2908800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8" name="文本框 397">
                      <a:extLst>
                        <a:ext uri="{FF2B5EF4-FFF2-40B4-BE49-F238E27FC236}">
                          <a16:creationId xmlns:a16="http://schemas.microsoft.com/office/drawing/2014/main" id="{80EE48C9-DB23-862E-527E-13F7D4D660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文本框 74">
                      <a:extLst>
                        <a:ext uri="{FF2B5EF4-FFF2-40B4-BE49-F238E27FC236}">
                          <a16:creationId xmlns:a16="http://schemas.microsoft.com/office/drawing/2014/main" id="{2CE481B5-2AAF-4EF9-B421-A7629A4235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9" name="文本框 398">
                      <a:extLst>
                        <a:ext uri="{FF2B5EF4-FFF2-40B4-BE49-F238E27FC236}">
                          <a16:creationId xmlns:a16="http://schemas.microsoft.com/office/drawing/2014/main" id="{15294CFD-34B3-7586-ED99-3769A740EC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42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文本框 75">
                      <a:extLst>
                        <a:ext uri="{FF2B5EF4-FFF2-40B4-BE49-F238E27FC236}">
                          <a16:creationId xmlns:a16="http://schemas.microsoft.com/office/drawing/2014/main" id="{A00E98BB-C921-449D-81E9-957468F2716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9" name="组合 388">
                <a:extLst>
                  <a:ext uri="{FF2B5EF4-FFF2-40B4-BE49-F238E27FC236}">
                    <a16:creationId xmlns:a16="http://schemas.microsoft.com/office/drawing/2014/main" id="{57A9A4F6-66A3-9F2B-B886-EDC0D7E661C0}"/>
                  </a:ext>
                </a:extLst>
              </p:cNvPr>
              <p:cNvGrpSpPr/>
              <p:nvPr/>
            </p:nvGrpSpPr>
            <p:grpSpPr>
              <a:xfrm>
                <a:off x="2588400" y="2907386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6" name="文本框 395">
                      <a:extLst>
                        <a:ext uri="{FF2B5EF4-FFF2-40B4-BE49-F238E27FC236}">
                          <a16:creationId xmlns:a16="http://schemas.microsoft.com/office/drawing/2014/main" id="{0BBBE2BE-DD36-57D0-E0AD-DF40302CEB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文本框 72">
                      <a:extLst>
                        <a:ext uri="{FF2B5EF4-FFF2-40B4-BE49-F238E27FC236}">
                          <a16:creationId xmlns:a16="http://schemas.microsoft.com/office/drawing/2014/main" id="{29F5ADBB-A420-4AAB-A992-ECCA12BA29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7" name="文本框 396">
                      <a:extLst>
                        <a:ext uri="{FF2B5EF4-FFF2-40B4-BE49-F238E27FC236}">
                          <a16:creationId xmlns:a16="http://schemas.microsoft.com/office/drawing/2014/main" id="{70D048D8-4246-9100-FE5F-BB167FD35F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43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文本框 73">
                      <a:extLst>
                        <a:ext uri="{FF2B5EF4-FFF2-40B4-BE49-F238E27FC236}">
                          <a16:creationId xmlns:a16="http://schemas.microsoft.com/office/drawing/2014/main" id="{25BAABE7-21D3-4B27-BA24-28EE2E6128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90" name="组合 389">
                <a:extLst>
                  <a:ext uri="{FF2B5EF4-FFF2-40B4-BE49-F238E27FC236}">
                    <a16:creationId xmlns:a16="http://schemas.microsoft.com/office/drawing/2014/main" id="{AFDA78B7-1335-9243-30D3-A89B1D28A2AE}"/>
                  </a:ext>
                </a:extLst>
              </p:cNvPr>
              <p:cNvGrpSpPr/>
              <p:nvPr/>
            </p:nvGrpSpPr>
            <p:grpSpPr>
              <a:xfrm>
                <a:off x="3308400" y="2908800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4" name="文本框 393">
                      <a:extLst>
                        <a:ext uri="{FF2B5EF4-FFF2-40B4-BE49-F238E27FC236}">
                          <a16:creationId xmlns:a16="http://schemas.microsoft.com/office/drawing/2014/main" id="{2AEB67D5-BD5E-4EDB-13A8-D54534E6C3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文本框 70">
                      <a:extLst>
                        <a:ext uri="{FF2B5EF4-FFF2-40B4-BE49-F238E27FC236}">
                          <a16:creationId xmlns:a16="http://schemas.microsoft.com/office/drawing/2014/main" id="{255AD898-7905-46A4-9E70-9F009920E3C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5" name="文本框 394">
                      <a:extLst>
                        <a:ext uri="{FF2B5EF4-FFF2-40B4-BE49-F238E27FC236}">
                          <a16:creationId xmlns:a16="http://schemas.microsoft.com/office/drawing/2014/main" id="{3894AE96-D1A7-D6CB-BD18-187EEEAA87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44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文本框 71">
                      <a:extLst>
                        <a:ext uri="{FF2B5EF4-FFF2-40B4-BE49-F238E27FC236}">
                          <a16:creationId xmlns:a16="http://schemas.microsoft.com/office/drawing/2014/main" id="{A095210D-CCEF-48FB-85A4-C7BE067ED78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91" name="组合 390">
                <a:extLst>
                  <a:ext uri="{FF2B5EF4-FFF2-40B4-BE49-F238E27FC236}">
                    <a16:creationId xmlns:a16="http://schemas.microsoft.com/office/drawing/2014/main" id="{D87177FE-A592-B312-0654-E94CAD8C14B0}"/>
                  </a:ext>
                </a:extLst>
              </p:cNvPr>
              <p:cNvGrpSpPr/>
              <p:nvPr/>
            </p:nvGrpSpPr>
            <p:grpSpPr>
              <a:xfrm>
                <a:off x="1147793" y="2907386"/>
                <a:ext cx="787496" cy="707886"/>
                <a:chOff x="1275929" y="3124204"/>
                <a:chExt cx="787496" cy="7078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2" name="文本框 391">
                      <a:extLst>
                        <a:ext uri="{FF2B5EF4-FFF2-40B4-BE49-F238E27FC236}">
                          <a16:creationId xmlns:a16="http://schemas.microsoft.com/office/drawing/2014/main" id="{C75104DF-F847-E5B8-7CE8-63B2FDB32D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4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oMath>
                        </m:oMathPara>
                      </a14:m>
                      <a:endParaRPr kumimoji="0" lang="zh-CN" altLang="en-US" sz="4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文本框 68">
                      <a:extLst>
                        <a:ext uri="{FF2B5EF4-FFF2-40B4-BE49-F238E27FC236}">
                          <a16:creationId xmlns:a16="http://schemas.microsoft.com/office/drawing/2014/main" id="{CB970442-A6A2-4EF7-95EE-C35BC06B67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5929" y="3124204"/>
                      <a:ext cx="535933" cy="707886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3" name="文本框 392">
                      <a:extLst>
                        <a:ext uri="{FF2B5EF4-FFF2-40B4-BE49-F238E27FC236}">
                          <a16:creationId xmlns:a16="http://schemas.microsoft.com/office/drawing/2014/main" id="{92558ED0-ED37-2C7A-B2C2-5F9D499BDF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41</m:t>
                            </m:r>
                          </m:oMath>
                        </m:oMathPara>
                      </a14:m>
                      <a:endParaRPr kumimoji="0" lang="zh-CN" altLang="en-US" sz="14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文本框 69">
                      <a:extLst>
                        <a:ext uri="{FF2B5EF4-FFF2-40B4-BE49-F238E27FC236}">
                          <a16:creationId xmlns:a16="http://schemas.microsoft.com/office/drawing/2014/main" id="{5CCA5522-CC49-4907-8FF0-036A3D9C0F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7492" y="3503714"/>
                      <a:ext cx="535933" cy="307777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07" name="组合 306">
              <a:extLst>
                <a:ext uri="{FF2B5EF4-FFF2-40B4-BE49-F238E27FC236}">
                  <a16:creationId xmlns:a16="http://schemas.microsoft.com/office/drawing/2014/main" id="{9053067F-2529-E4D8-80F3-044B4ABAC1BA}"/>
                </a:ext>
              </a:extLst>
            </p:cNvPr>
            <p:cNvGrpSpPr/>
            <p:nvPr/>
          </p:nvGrpSpPr>
          <p:grpSpPr>
            <a:xfrm>
              <a:off x="4391475" y="2246144"/>
              <a:ext cx="144988" cy="2306283"/>
              <a:chOff x="1727728" y="3657603"/>
              <a:chExt cx="135466" cy="1121834"/>
            </a:xfrm>
          </p:grpSpPr>
          <p:cxnSp>
            <p:nvCxnSpPr>
              <p:cNvPr id="385" name="直接连接符 384">
                <a:extLst>
                  <a:ext uri="{FF2B5EF4-FFF2-40B4-BE49-F238E27FC236}">
                    <a16:creationId xmlns:a16="http://schemas.microsoft.com/office/drawing/2014/main" id="{C7A87B17-9E70-9958-8B00-12DDAE821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5668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6" name="直接连接符 385">
                <a:extLst>
                  <a:ext uri="{FF2B5EF4-FFF2-40B4-BE49-F238E27FC236}">
                    <a16:creationId xmlns:a16="http://schemas.microsoft.com/office/drawing/2014/main" id="{3941AAFA-5A7F-0526-DA14-E60484E0CF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7" name="直接连接符 386">
                <a:extLst>
                  <a:ext uri="{FF2B5EF4-FFF2-40B4-BE49-F238E27FC236}">
                    <a16:creationId xmlns:a16="http://schemas.microsoft.com/office/drawing/2014/main" id="{4A0C1796-0E84-BC98-D8DB-B3B30E5772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08" name="组合 307">
              <a:extLst>
                <a:ext uri="{FF2B5EF4-FFF2-40B4-BE49-F238E27FC236}">
                  <a16:creationId xmlns:a16="http://schemas.microsoft.com/office/drawing/2014/main" id="{77884647-96DE-C948-7225-0A4004B3A1D7}"/>
                </a:ext>
              </a:extLst>
            </p:cNvPr>
            <p:cNvGrpSpPr/>
            <p:nvPr/>
          </p:nvGrpSpPr>
          <p:grpSpPr>
            <a:xfrm>
              <a:off x="7774415" y="2251175"/>
              <a:ext cx="145912" cy="2300111"/>
              <a:chOff x="4518856" y="3657603"/>
              <a:chExt cx="136329" cy="1121834"/>
            </a:xfrm>
          </p:grpSpPr>
          <p:cxnSp>
            <p:nvCxnSpPr>
              <p:cNvPr id="382" name="直接连接符 381">
                <a:extLst>
                  <a:ext uri="{FF2B5EF4-FFF2-40B4-BE49-F238E27FC236}">
                    <a16:creationId xmlns:a16="http://schemas.microsoft.com/office/drawing/2014/main" id="{B8B8E34C-1753-3CF5-8208-C5470A163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7452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3" name="直接连接符 382">
                <a:extLst>
                  <a:ext uri="{FF2B5EF4-FFF2-40B4-BE49-F238E27FC236}">
                    <a16:creationId xmlns:a16="http://schemas.microsoft.com/office/drawing/2014/main" id="{EABEEF54-6FEE-1F4D-9A82-A187E3FC57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9720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4" name="直接连接符 383">
                <a:extLst>
                  <a:ext uri="{FF2B5EF4-FFF2-40B4-BE49-F238E27FC236}">
                    <a16:creationId xmlns:a16="http://schemas.microsoft.com/office/drawing/2014/main" id="{D90DADFB-F5F3-A115-2A75-E77D2A5CF5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8856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文本框 308">
                  <a:extLst>
                    <a:ext uri="{FF2B5EF4-FFF2-40B4-BE49-F238E27FC236}">
                      <a16:creationId xmlns:a16="http://schemas.microsoft.com/office/drawing/2014/main" id="{24E288C1-C3A3-3928-00A1-F4A546DA25A5}"/>
                    </a:ext>
                  </a:extLst>
                </p:cNvPr>
                <p:cNvSpPr txBox="1"/>
                <p:nvPr/>
              </p:nvSpPr>
              <p:spPr>
                <a:xfrm>
                  <a:off x="4841889" y="2115662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3" name="文本框 202">
                  <a:extLst>
                    <a:ext uri="{FF2B5EF4-FFF2-40B4-BE49-F238E27FC236}">
                      <a16:creationId xmlns:a16="http://schemas.microsoft.com/office/drawing/2014/main" id="{ED9AAC05-0611-4271-8EEE-B5052CE56F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889" y="2115662"/>
                  <a:ext cx="535933" cy="646331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文本框 309">
                  <a:extLst>
                    <a:ext uri="{FF2B5EF4-FFF2-40B4-BE49-F238E27FC236}">
                      <a16:creationId xmlns:a16="http://schemas.microsoft.com/office/drawing/2014/main" id="{E340069C-170A-6C3D-E4CC-7B4ECBD762B5}"/>
                    </a:ext>
                  </a:extLst>
                </p:cNvPr>
                <p:cNvSpPr txBox="1"/>
                <p:nvPr/>
              </p:nvSpPr>
              <p:spPr>
                <a:xfrm>
                  <a:off x="5561889" y="2692814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4" name="文本框 203">
                  <a:extLst>
                    <a:ext uri="{FF2B5EF4-FFF2-40B4-BE49-F238E27FC236}">
                      <a16:creationId xmlns:a16="http://schemas.microsoft.com/office/drawing/2014/main" id="{F2D56AEF-CF25-464B-A825-92C5C1122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889" y="2692814"/>
                  <a:ext cx="535933" cy="646331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1" name="组合 310">
              <a:extLst>
                <a:ext uri="{FF2B5EF4-FFF2-40B4-BE49-F238E27FC236}">
                  <a16:creationId xmlns:a16="http://schemas.microsoft.com/office/drawing/2014/main" id="{386D18EB-06B3-7402-6748-344E06CB55AC}"/>
                </a:ext>
              </a:extLst>
            </p:cNvPr>
            <p:cNvGrpSpPr/>
            <p:nvPr/>
          </p:nvGrpSpPr>
          <p:grpSpPr>
            <a:xfrm>
              <a:off x="4751475" y="2691400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0" name="文本框 379">
                    <a:extLst>
                      <a:ext uri="{FF2B5EF4-FFF2-40B4-BE49-F238E27FC236}">
                        <a16:creationId xmlns:a16="http://schemas.microsoft.com/office/drawing/2014/main" id="{2C83BEA9-7E55-760E-BF66-EA9AD020D967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8" name="文本框 87">
                    <a:extLst>
                      <a:ext uri="{FF2B5EF4-FFF2-40B4-BE49-F238E27FC236}">
                        <a16:creationId xmlns:a16="http://schemas.microsoft.com/office/drawing/2014/main" id="{2E90932D-E378-466B-A7D3-C6CE2E9F9D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1" name="文本框 380">
                    <a:extLst>
                      <a:ext uri="{FF2B5EF4-FFF2-40B4-BE49-F238E27FC236}">
                        <a16:creationId xmlns:a16="http://schemas.microsoft.com/office/drawing/2014/main" id="{844B810F-54F8-DBB6-54E4-B9AE9EE1C7FD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21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9" name="文本框 88">
                    <a:extLst>
                      <a:ext uri="{FF2B5EF4-FFF2-40B4-BE49-F238E27FC236}">
                        <a16:creationId xmlns:a16="http://schemas.microsoft.com/office/drawing/2014/main" id="{05958E03-1520-4FD7-855C-711878629B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2" name="组合 311">
              <a:extLst>
                <a:ext uri="{FF2B5EF4-FFF2-40B4-BE49-F238E27FC236}">
                  <a16:creationId xmlns:a16="http://schemas.microsoft.com/office/drawing/2014/main" id="{739D4C4B-CAAF-6956-70C0-CCE3D7A470C0}"/>
                </a:ext>
              </a:extLst>
            </p:cNvPr>
            <p:cNvGrpSpPr/>
            <p:nvPr/>
          </p:nvGrpSpPr>
          <p:grpSpPr>
            <a:xfrm>
              <a:off x="5472082" y="3268814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8" name="文本框 377">
                    <a:extLst>
                      <a:ext uri="{FF2B5EF4-FFF2-40B4-BE49-F238E27FC236}">
                        <a16:creationId xmlns:a16="http://schemas.microsoft.com/office/drawing/2014/main" id="{358CCDDC-4F1D-55CB-5311-98F032C87565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1" name="文本框 90">
                    <a:extLst>
                      <a:ext uri="{FF2B5EF4-FFF2-40B4-BE49-F238E27FC236}">
                        <a16:creationId xmlns:a16="http://schemas.microsoft.com/office/drawing/2014/main" id="{E76E5C5D-8AB6-4A07-9910-B29EC7C001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9" name="文本框 378">
                    <a:extLst>
                      <a:ext uri="{FF2B5EF4-FFF2-40B4-BE49-F238E27FC236}">
                        <a16:creationId xmlns:a16="http://schemas.microsoft.com/office/drawing/2014/main" id="{F5D582FD-63D4-906C-794B-95BF495C8E9E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32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文本框 91">
                    <a:extLst>
                      <a:ext uri="{FF2B5EF4-FFF2-40B4-BE49-F238E27FC236}">
                        <a16:creationId xmlns:a16="http://schemas.microsoft.com/office/drawing/2014/main" id="{9D77D42A-A37A-4716-A179-1D25E36CAF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3" name="文本框 312">
                  <a:extLst>
                    <a:ext uri="{FF2B5EF4-FFF2-40B4-BE49-F238E27FC236}">
                      <a16:creationId xmlns:a16="http://schemas.microsoft.com/office/drawing/2014/main" id="{85FA02BF-275D-693E-1257-A5215E93D8ED}"/>
                    </a:ext>
                  </a:extLst>
                </p:cNvPr>
                <p:cNvSpPr txBox="1"/>
                <p:nvPr/>
              </p:nvSpPr>
              <p:spPr>
                <a:xfrm>
                  <a:off x="6281889" y="3267400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id="{C8E80957-DF87-4D86-ADE4-B4EFE4E8D3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889" y="3267400"/>
                  <a:ext cx="535933" cy="646331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0943ECE2-8426-7F38-C16E-5C80EE9D147B}"/>
                </a:ext>
              </a:extLst>
            </p:cNvPr>
            <p:cNvGrpSpPr/>
            <p:nvPr/>
          </p:nvGrpSpPr>
          <p:grpSpPr>
            <a:xfrm>
              <a:off x="4751475" y="3267400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6" name="文本框 375">
                    <a:extLst>
                      <a:ext uri="{FF2B5EF4-FFF2-40B4-BE49-F238E27FC236}">
                        <a16:creationId xmlns:a16="http://schemas.microsoft.com/office/drawing/2014/main" id="{222B1781-A82E-ADF9-8211-C12E6D4BCA0F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5" name="文本框 94">
                    <a:extLst>
                      <a:ext uri="{FF2B5EF4-FFF2-40B4-BE49-F238E27FC236}">
                        <a16:creationId xmlns:a16="http://schemas.microsoft.com/office/drawing/2014/main" id="{7A552A4B-F870-4B40-B43B-9C37237281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7" name="文本框 376">
                    <a:extLst>
                      <a:ext uri="{FF2B5EF4-FFF2-40B4-BE49-F238E27FC236}">
                        <a16:creationId xmlns:a16="http://schemas.microsoft.com/office/drawing/2014/main" id="{2A1EA26C-1EF5-C9C1-F2E8-F929F4B18AB4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31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6" name="文本框 95">
                    <a:extLst>
                      <a:ext uri="{FF2B5EF4-FFF2-40B4-BE49-F238E27FC236}">
                        <a16:creationId xmlns:a16="http://schemas.microsoft.com/office/drawing/2014/main" id="{385A0708-AA8F-40D5-BCD8-8A0806D07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5" name="组合 314">
              <a:extLst>
                <a:ext uri="{FF2B5EF4-FFF2-40B4-BE49-F238E27FC236}">
                  <a16:creationId xmlns:a16="http://schemas.microsoft.com/office/drawing/2014/main" id="{89DD8700-C069-D836-4D19-D86C240DAB02}"/>
                </a:ext>
              </a:extLst>
            </p:cNvPr>
            <p:cNvGrpSpPr/>
            <p:nvPr/>
          </p:nvGrpSpPr>
          <p:grpSpPr>
            <a:xfrm>
              <a:off x="5472082" y="3844814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4" name="文本框 373">
                    <a:extLst>
                      <a:ext uri="{FF2B5EF4-FFF2-40B4-BE49-F238E27FC236}">
                        <a16:creationId xmlns:a16="http://schemas.microsoft.com/office/drawing/2014/main" id="{069FAADF-4D8E-D627-838C-1240C1A2412E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8" name="文本框 97">
                    <a:extLst>
                      <a:ext uri="{FF2B5EF4-FFF2-40B4-BE49-F238E27FC236}">
                        <a16:creationId xmlns:a16="http://schemas.microsoft.com/office/drawing/2014/main" id="{06458864-2363-48AC-A660-604A2D1F2E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5" name="文本框 374">
                    <a:extLst>
                      <a:ext uri="{FF2B5EF4-FFF2-40B4-BE49-F238E27FC236}">
                        <a16:creationId xmlns:a16="http://schemas.microsoft.com/office/drawing/2014/main" id="{1EC100F1-C867-B59C-5D2C-A887E786B5A3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42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9" name="文本框 98">
                    <a:extLst>
                      <a:ext uri="{FF2B5EF4-FFF2-40B4-BE49-F238E27FC236}">
                        <a16:creationId xmlns:a16="http://schemas.microsoft.com/office/drawing/2014/main" id="{0A8ADFE5-C7E4-458F-A6A0-11B033E91B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6" name="组合 315">
              <a:extLst>
                <a:ext uri="{FF2B5EF4-FFF2-40B4-BE49-F238E27FC236}">
                  <a16:creationId xmlns:a16="http://schemas.microsoft.com/office/drawing/2014/main" id="{908BF6F7-F8E3-2053-56A0-34F93A8AE184}"/>
                </a:ext>
              </a:extLst>
            </p:cNvPr>
            <p:cNvGrpSpPr/>
            <p:nvPr/>
          </p:nvGrpSpPr>
          <p:grpSpPr>
            <a:xfrm>
              <a:off x="6192082" y="3843400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2" name="文本框 371">
                    <a:extLst>
                      <a:ext uri="{FF2B5EF4-FFF2-40B4-BE49-F238E27FC236}">
                        <a16:creationId xmlns:a16="http://schemas.microsoft.com/office/drawing/2014/main" id="{181BC568-CE71-2D6F-1897-B8009741D70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29DD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1" name="文本框 100">
                    <a:extLst>
                      <a:ext uri="{FF2B5EF4-FFF2-40B4-BE49-F238E27FC236}">
                        <a16:creationId xmlns:a16="http://schemas.microsoft.com/office/drawing/2014/main" id="{302638D2-A1B2-4DC1-B8BD-E92FDDC9C5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3" name="文本框 372">
                    <a:extLst>
                      <a:ext uri="{FF2B5EF4-FFF2-40B4-BE49-F238E27FC236}">
                        <a16:creationId xmlns:a16="http://schemas.microsoft.com/office/drawing/2014/main" id="{29CA0621-5466-1DAA-9EB2-4F8BF0A6A1F4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629DD1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43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2" name="文本框 101">
                    <a:extLst>
                      <a:ext uri="{FF2B5EF4-FFF2-40B4-BE49-F238E27FC236}">
                        <a16:creationId xmlns:a16="http://schemas.microsoft.com/office/drawing/2014/main" id="{94409C84-6FF2-4F9B-B6A7-59BBBD25A5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" name="文本框 316">
                  <a:extLst>
                    <a:ext uri="{FF2B5EF4-FFF2-40B4-BE49-F238E27FC236}">
                      <a16:creationId xmlns:a16="http://schemas.microsoft.com/office/drawing/2014/main" id="{71CD8EC1-B3B8-6D54-3AE6-AE6D83EE4304}"/>
                    </a:ext>
                  </a:extLst>
                </p:cNvPr>
                <p:cNvSpPr txBox="1"/>
                <p:nvPr/>
              </p:nvSpPr>
              <p:spPr>
                <a:xfrm>
                  <a:off x="7001027" y="3843400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1" name="文本框 220">
                  <a:extLst>
                    <a:ext uri="{FF2B5EF4-FFF2-40B4-BE49-F238E27FC236}">
                      <a16:creationId xmlns:a16="http://schemas.microsoft.com/office/drawing/2014/main" id="{06ECB614-6289-483D-BCC5-B562C1BBF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027" y="3843400"/>
                  <a:ext cx="535933" cy="646331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8" name="组合 317">
              <a:extLst>
                <a:ext uri="{FF2B5EF4-FFF2-40B4-BE49-F238E27FC236}">
                  <a16:creationId xmlns:a16="http://schemas.microsoft.com/office/drawing/2014/main" id="{3A54F11E-3D7D-3B36-22A8-9F9CE9CFAB04}"/>
                </a:ext>
              </a:extLst>
            </p:cNvPr>
            <p:cNvGrpSpPr/>
            <p:nvPr/>
          </p:nvGrpSpPr>
          <p:grpSpPr>
            <a:xfrm>
              <a:off x="4751475" y="3843400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0" name="文本框 369">
                    <a:extLst>
                      <a:ext uri="{FF2B5EF4-FFF2-40B4-BE49-F238E27FC236}">
                        <a16:creationId xmlns:a16="http://schemas.microsoft.com/office/drawing/2014/main" id="{668A639F-67C2-13C3-1900-FCAF0464E139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5" name="文本框 104">
                    <a:extLst>
                      <a:ext uri="{FF2B5EF4-FFF2-40B4-BE49-F238E27FC236}">
                        <a16:creationId xmlns:a16="http://schemas.microsoft.com/office/drawing/2014/main" id="{BC7FD7CC-7A11-4020-9516-C1711442D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1" name="文本框 370">
                    <a:extLst>
                      <a:ext uri="{FF2B5EF4-FFF2-40B4-BE49-F238E27FC236}">
                        <a16:creationId xmlns:a16="http://schemas.microsoft.com/office/drawing/2014/main" id="{21156B80-4533-C45F-710C-558D6091958B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41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6" name="文本框 105">
                    <a:extLst>
                      <a:ext uri="{FF2B5EF4-FFF2-40B4-BE49-F238E27FC236}">
                        <a16:creationId xmlns:a16="http://schemas.microsoft.com/office/drawing/2014/main" id="{6C62D077-710C-43CF-BC41-D77D27EC6D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9" name="组合 318">
              <a:extLst>
                <a:ext uri="{FF2B5EF4-FFF2-40B4-BE49-F238E27FC236}">
                  <a16:creationId xmlns:a16="http://schemas.microsoft.com/office/drawing/2014/main" id="{309E870B-2E76-C816-AB69-1D7572D1AE34}"/>
                </a:ext>
              </a:extLst>
            </p:cNvPr>
            <p:cNvGrpSpPr/>
            <p:nvPr/>
          </p:nvGrpSpPr>
          <p:grpSpPr>
            <a:xfrm>
              <a:off x="8144954" y="2253120"/>
              <a:ext cx="144988" cy="2306283"/>
              <a:chOff x="1727728" y="3657603"/>
              <a:chExt cx="135466" cy="1121834"/>
            </a:xfrm>
          </p:grpSpPr>
          <p:cxnSp>
            <p:nvCxnSpPr>
              <p:cNvPr id="367" name="直接连接符 366">
                <a:extLst>
                  <a:ext uri="{FF2B5EF4-FFF2-40B4-BE49-F238E27FC236}">
                    <a16:creationId xmlns:a16="http://schemas.microsoft.com/office/drawing/2014/main" id="{42813C14-DA77-D232-643A-642ECA493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5668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8" name="直接连接符 367">
                <a:extLst>
                  <a:ext uri="{FF2B5EF4-FFF2-40B4-BE49-F238E27FC236}">
                    <a16:creationId xmlns:a16="http://schemas.microsoft.com/office/drawing/2014/main" id="{78D5EA3F-DDFA-86BC-B251-34824D4A38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9" name="直接连接符 368">
                <a:extLst>
                  <a:ext uri="{FF2B5EF4-FFF2-40B4-BE49-F238E27FC236}">
                    <a16:creationId xmlns:a16="http://schemas.microsoft.com/office/drawing/2014/main" id="{24B668B5-00FA-BA04-B1F0-849077788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20" name="组合 319">
              <a:extLst>
                <a:ext uri="{FF2B5EF4-FFF2-40B4-BE49-F238E27FC236}">
                  <a16:creationId xmlns:a16="http://schemas.microsoft.com/office/drawing/2014/main" id="{C703C9C8-3096-170C-D8E3-D8C6AD2DB229}"/>
                </a:ext>
              </a:extLst>
            </p:cNvPr>
            <p:cNvGrpSpPr/>
            <p:nvPr/>
          </p:nvGrpSpPr>
          <p:grpSpPr>
            <a:xfrm>
              <a:off x="11527894" y="2258151"/>
              <a:ext cx="145912" cy="2300111"/>
              <a:chOff x="4518856" y="3657603"/>
              <a:chExt cx="136329" cy="1121834"/>
            </a:xfrm>
          </p:grpSpPr>
          <p:cxnSp>
            <p:nvCxnSpPr>
              <p:cNvPr id="364" name="直接连接符 363">
                <a:extLst>
                  <a:ext uri="{FF2B5EF4-FFF2-40B4-BE49-F238E27FC236}">
                    <a16:creationId xmlns:a16="http://schemas.microsoft.com/office/drawing/2014/main" id="{A9AAF892-2100-B7E5-8BEC-CD895CB5AB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7452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5" name="直接连接符 364">
                <a:extLst>
                  <a:ext uri="{FF2B5EF4-FFF2-40B4-BE49-F238E27FC236}">
                    <a16:creationId xmlns:a16="http://schemas.microsoft.com/office/drawing/2014/main" id="{A1EBCDE5-A66A-8C54-77E7-49676A629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9720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6" name="直接连接符 365">
                <a:extLst>
                  <a:ext uri="{FF2B5EF4-FFF2-40B4-BE49-F238E27FC236}">
                    <a16:creationId xmlns:a16="http://schemas.microsoft.com/office/drawing/2014/main" id="{566AFBDD-9A35-8FFD-7CA2-E288C76531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8856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21" name="组合 320">
              <a:extLst>
                <a:ext uri="{FF2B5EF4-FFF2-40B4-BE49-F238E27FC236}">
                  <a16:creationId xmlns:a16="http://schemas.microsoft.com/office/drawing/2014/main" id="{80598688-A0B0-E778-49B2-D8056419CEEA}"/>
                </a:ext>
              </a:extLst>
            </p:cNvPr>
            <p:cNvGrpSpPr/>
            <p:nvPr/>
          </p:nvGrpSpPr>
          <p:grpSpPr>
            <a:xfrm>
              <a:off x="9223785" y="2124052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2" name="文本框 361">
                    <a:extLst>
                      <a:ext uri="{FF2B5EF4-FFF2-40B4-BE49-F238E27FC236}">
                        <a16:creationId xmlns:a16="http://schemas.microsoft.com/office/drawing/2014/main" id="{B223137C-F066-F4CA-70B9-7194FE173C34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B8BE97AC-D249-4D93-9D1A-3F95086C35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3" name="文本框 362">
                    <a:extLst>
                      <a:ext uri="{FF2B5EF4-FFF2-40B4-BE49-F238E27FC236}">
                        <a16:creationId xmlns:a16="http://schemas.microsoft.com/office/drawing/2014/main" id="{9A912211-850A-4F3B-B96A-550FCF0413B8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12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7" name="文本框 116">
                    <a:extLst>
                      <a:ext uri="{FF2B5EF4-FFF2-40B4-BE49-F238E27FC236}">
                        <a16:creationId xmlns:a16="http://schemas.microsoft.com/office/drawing/2014/main" id="{414A07C8-1B98-4316-9695-431EF4EB75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2" name="组合 321">
              <a:extLst>
                <a:ext uri="{FF2B5EF4-FFF2-40B4-BE49-F238E27FC236}">
                  <a16:creationId xmlns:a16="http://schemas.microsoft.com/office/drawing/2014/main" id="{556A3AC6-2DE3-4D2A-FA7C-AB2B83F18E1E}"/>
                </a:ext>
              </a:extLst>
            </p:cNvPr>
            <p:cNvGrpSpPr/>
            <p:nvPr/>
          </p:nvGrpSpPr>
          <p:grpSpPr>
            <a:xfrm>
              <a:off x="9943785" y="2122638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0" name="文本框 359">
                    <a:extLst>
                      <a:ext uri="{FF2B5EF4-FFF2-40B4-BE49-F238E27FC236}">
                        <a16:creationId xmlns:a16="http://schemas.microsoft.com/office/drawing/2014/main" id="{35CE0CA7-B8DE-121C-D11A-9B0731B21FED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9" name="文本框 118">
                    <a:extLst>
                      <a:ext uri="{FF2B5EF4-FFF2-40B4-BE49-F238E27FC236}">
                        <a16:creationId xmlns:a16="http://schemas.microsoft.com/office/drawing/2014/main" id="{E20305D6-F28A-4F49-8629-B48B649455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1" name="文本框 360">
                    <a:extLst>
                      <a:ext uri="{FF2B5EF4-FFF2-40B4-BE49-F238E27FC236}">
                        <a16:creationId xmlns:a16="http://schemas.microsoft.com/office/drawing/2014/main" id="{2DCF9B54-FCC3-3931-FA9D-B50531C6D805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13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0" name="文本框 119">
                    <a:extLst>
                      <a:ext uri="{FF2B5EF4-FFF2-40B4-BE49-F238E27FC236}">
                        <a16:creationId xmlns:a16="http://schemas.microsoft.com/office/drawing/2014/main" id="{42B8271F-9144-4C15-A7CF-BD40CB7AF6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3" name="组合 322">
              <a:extLst>
                <a:ext uri="{FF2B5EF4-FFF2-40B4-BE49-F238E27FC236}">
                  <a16:creationId xmlns:a16="http://schemas.microsoft.com/office/drawing/2014/main" id="{611D8F12-E248-DFD7-EEA0-A87FADBF7FD0}"/>
                </a:ext>
              </a:extLst>
            </p:cNvPr>
            <p:cNvGrpSpPr/>
            <p:nvPr/>
          </p:nvGrpSpPr>
          <p:grpSpPr>
            <a:xfrm>
              <a:off x="10663785" y="2124052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8" name="文本框 357">
                    <a:extLst>
                      <a:ext uri="{FF2B5EF4-FFF2-40B4-BE49-F238E27FC236}">
                        <a16:creationId xmlns:a16="http://schemas.microsoft.com/office/drawing/2014/main" id="{0EB3659F-A22F-66DC-DF5B-75E38FACCEE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2" name="文本框 121">
                    <a:extLst>
                      <a:ext uri="{FF2B5EF4-FFF2-40B4-BE49-F238E27FC236}">
                        <a16:creationId xmlns:a16="http://schemas.microsoft.com/office/drawing/2014/main" id="{F7B2A198-A751-4428-8DD7-4AF5CA103B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9" name="文本框 358">
                    <a:extLst>
                      <a:ext uri="{FF2B5EF4-FFF2-40B4-BE49-F238E27FC236}">
                        <a16:creationId xmlns:a16="http://schemas.microsoft.com/office/drawing/2014/main" id="{3CDA8DC9-28DF-9A0D-927E-088FAD45100D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14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3" name="文本框 122">
                    <a:extLst>
                      <a:ext uri="{FF2B5EF4-FFF2-40B4-BE49-F238E27FC236}">
                        <a16:creationId xmlns:a16="http://schemas.microsoft.com/office/drawing/2014/main" id="{EBEA45F5-921F-4B8A-B887-CDD0C169D4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4" name="组合 323">
              <a:extLst>
                <a:ext uri="{FF2B5EF4-FFF2-40B4-BE49-F238E27FC236}">
                  <a16:creationId xmlns:a16="http://schemas.microsoft.com/office/drawing/2014/main" id="{53E481F7-4944-1B4E-65FE-F48C2C3BFE1B}"/>
                </a:ext>
              </a:extLst>
            </p:cNvPr>
            <p:cNvGrpSpPr/>
            <p:nvPr/>
          </p:nvGrpSpPr>
          <p:grpSpPr>
            <a:xfrm>
              <a:off x="9945561" y="2698376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6" name="文本框 355">
                    <a:extLst>
                      <a:ext uri="{FF2B5EF4-FFF2-40B4-BE49-F238E27FC236}">
                        <a16:creationId xmlns:a16="http://schemas.microsoft.com/office/drawing/2014/main" id="{E8C1F22C-D159-E94A-69BB-3752394E06C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CCC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CC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5" name="文本框 124">
                    <a:extLst>
                      <a:ext uri="{FF2B5EF4-FFF2-40B4-BE49-F238E27FC236}">
                        <a16:creationId xmlns:a16="http://schemas.microsoft.com/office/drawing/2014/main" id="{73BF13C0-634A-4480-A8C4-34D85B040A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5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7" name="文本框 356">
                    <a:extLst>
                      <a:ext uri="{FF2B5EF4-FFF2-40B4-BE49-F238E27FC236}">
                        <a16:creationId xmlns:a16="http://schemas.microsoft.com/office/drawing/2014/main" id="{C370B84C-BE94-ED57-4B24-9C98CA58B983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CCC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23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6" name="文本框 125">
                    <a:extLst>
                      <a:ext uri="{FF2B5EF4-FFF2-40B4-BE49-F238E27FC236}">
                        <a16:creationId xmlns:a16="http://schemas.microsoft.com/office/drawing/2014/main" id="{FD8D644D-8F02-43F7-A6B9-60909D7033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5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5" name="组合 324">
              <a:extLst>
                <a:ext uri="{FF2B5EF4-FFF2-40B4-BE49-F238E27FC236}">
                  <a16:creationId xmlns:a16="http://schemas.microsoft.com/office/drawing/2014/main" id="{643A71C0-7960-45B8-4F50-9AEAB4F800B1}"/>
                </a:ext>
              </a:extLst>
            </p:cNvPr>
            <p:cNvGrpSpPr/>
            <p:nvPr/>
          </p:nvGrpSpPr>
          <p:grpSpPr>
            <a:xfrm>
              <a:off x="10665561" y="2699790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4" name="文本框 353">
                    <a:extLst>
                      <a:ext uri="{FF2B5EF4-FFF2-40B4-BE49-F238E27FC236}">
                        <a16:creationId xmlns:a16="http://schemas.microsoft.com/office/drawing/2014/main" id="{773BE87C-C0F6-EEA7-3F4A-5ECF568BCE29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CCC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CC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8" name="文本框 127">
                    <a:extLst>
                      <a:ext uri="{FF2B5EF4-FFF2-40B4-BE49-F238E27FC236}">
                        <a16:creationId xmlns:a16="http://schemas.microsoft.com/office/drawing/2014/main" id="{500BC315-1341-46F1-A9A4-25B917441B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5" name="文本框 354">
                    <a:extLst>
                      <a:ext uri="{FF2B5EF4-FFF2-40B4-BE49-F238E27FC236}">
                        <a16:creationId xmlns:a16="http://schemas.microsoft.com/office/drawing/2014/main" id="{21DB2C21-C5A3-353C-B2D2-5C4664029C31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CCC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24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CC00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9" name="文本框 128">
                    <a:extLst>
                      <a:ext uri="{FF2B5EF4-FFF2-40B4-BE49-F238E27FC236}">
                        <a16:creationId xmlns:a16="http://schemas.microsoft.com/office/drawing/2014/main" id="{03AB6F2D-7521-4FF4-A398-216A7936A3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6" name="组合 325">
              <a:extLst>
                <a:ext uri="{FF2B5EF4-FFF2-40B4-BE49-F238E27FC236}">
                  <a16:creationId xmlns:a16="http://schemas.microsoft.com/office/drawing/2014/main" id="{7B788425-7533-36F5-0AFC-E7722B2A8370}"/>
                </a:ext>
              </a:extLst>
            </p:cNvPr>
            <p:cNvGrpSpPr/>
            <p:nvPr/>
          </p:nvGrpSpPr>
          <p:grpSpPr>
            <a:xfrm>
              <a:off x="10665561" y="3275790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2" name="文本框 351">
                    <a:extLst>
                      <a:ext uri="{FF2B5EF4-FFF2-40B4-BE49-F238E27FC236}">
                        <a16:creationId xmlns:a16="http://schemas.microsoft.com/office/drawing/2014/main" id="{A80F99FD-76C2-60FF-613A-EBF2602EECAA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1" name="文本框 130">
                    <a:extLst>
                      <a:ext uri="{FF2B5EF4-FFF2-40B4-BE49-F238E27FC236}">
                        <a16:creationId xmlns:a16="http://schemas.microsoft.com/office/drawing/2014/main" id="{CC39DC24-B7E5-4781-926A-CF2F98921A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3" name="文本框 352">
                    <a:extLst>
                      <a:ext uri="{FF2B5EF4-FFF2-40B4-BE49-F238E27FC236}">
                        <a16:creationId xmlns:a16="http://schemas.microsoft.com/office/drawing/2014/main" id="{12255103-6F58-4E0D-0953-A2952FFA7DF3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34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2" name="文本框 131">
                    <a:extLst>
                      <a:ext uri="{FF2B5EF4-FFF2-40B4-BE49-F238E27FC236}">
                        <a16:creationId xmlns:a16="http://schemas.microsoft.com/office/drawing/2014/main" id="{5AB4999C-3704-4786-A044-DF9D28146E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文本框 326">
                  <a:extLst>
                    <a:ext uri="{FF2B5EF4-FFF2-40B4-BE49-F238E27FC236}">
                      <a16:creationId xmlns:a16="http://schemas.microsoft.com/office/drawing/2014/main" id="{3ABACA94-A59C-5D2D-751B-731E3F3E0B00}"/>
                    </a:ext>
                  </a:extLst>
                </p:cNvPr>
                <p:cNvSpPr txBox="1"/>
                <p:nvPr/>
              </p:nvSpPr>
              <p:spPr>
                <a:xfrm>
                  <a:off x="5561889" y="2115662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1" name="文本框 250">
                  <a:extLst>
                    <a:ext uri="{FF2B5EF4-FFF2-40B4-BE49-F238E27FC236}">
                      <a16:creationId xmlns:a16="http://schemas.microsoft.com/office/drawing/2014/main" id="{2F9FBEFD-B61B-40E5-9B4C-02CFD6F231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889" y="2115662"/>
                  <a:ext cx="535933" cy="646331"/>
                </a:xfrm>
                <a:prstGeom prst="rect">
                  <a:avLst/>
                </a:prstGeom>
                <a:blipFill>
                  <a:blip r:embed="rId6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文本框 327">
                  <a:extLst>
                    <a:ext uri="{FF2B5EF4-FFF2-40B4-BE49-F238E27FC236}">
                      <a16:creationId xmlns:a16="http://schemas.microsoft.com/office/drawing/2014/main" id="{E6981E0E-7380-1AEE-0EFF-D2726070452F}"/>
                    </a:ext>
                  </a:extLst>
                </p:cNvPr>
                <p:cNvSpPr txBox="1"/>
                <p:nvPr/>
              </p:nvSpPr>
              <p:spPr>
                <a:xfrm>
                  <a:off x="6281889" y="2117345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2" name="文本框 251">
                  <a:extLst>
                    <a:ext uri="{FF2B5EF4-FFF2-40B4-BE49-F238E27FC236}">
                      <a16:creationId xmlns:a16="http://schemas.microsoft.com/office/drawing/2014/main" id="{92FAC187-2AEB-410E-809D-CBC94E89E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889" y="2117345"/>
                  <a:ext cx="535933" cy="646331"/>
                </a:xfrm>
                <a:prstGeom prst="rect">
                  <a:avLst/>
                </a:prstGeom>
                <a:blipFill>
                  <a:blip r:embed="rId6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9" name="文本框 328">
                  <a:extLst>
                    <a:ext uri="{FF2B5EF4-FFF2-40B4-BE49-F238E27FC236}">
                      <a16:creationId xmlns:a16="http://schemas.microsoft.com/office/drawing/2014/main" id="{181E404C-302A-66EC-2FFD-F03F12CE6DC6}"/>
                    </a:ext>
                  </a:extLst>
                </p:cNvPr>
                <p:cNvSpPr txBox="1"/>
                <p:nvPr/>
              </p:nvSpPr>
              <p:spPr>
                <a:xfrm>
                  <a:off x="7001889" y="2117345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3" name="文本框 252">
                  <a:extLst>
                    <a:ext uri="{FF2B5EF4-FFF2-40B4-BE49-F238E27FC236}">
                      <a16:creationId xmlns:a16="http://schemas.microsoft.com/office/drawing/2014/main" id="{567909FA-C8D4-41B8-AF22-F811B9305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889" y="2117345"/>
                  <a:ext cx="535933" cy="646331"/>
                </a:xfrm>
                <a:prstGeom prst="rect">
                  <a:avLst/>
                </a:prstGeom>
                <a:blipFill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文本框 329">
                  <a:extLst>
                    <a:ext uri="{FF2B5EF4-FFF2-40B4-BE49-F238E27FC236}">
                      <a16:creationId xmlns:a16="http://schemas.microsoft.com/office/drawing/2014/main" id="{21F899A9-F88B-EB65-A176-23A956298018}"/>
                    </a:ext>
                  </a:extLst>
                </p:cNvPr>
                <p:cNvSpPr txBox="1"/>
                <p:nvPr/>
              </p:nvSpPr>
              <p:spPr>
                <a:xfrm>
                  <a:off x="6281889" y="2693345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4" name="文本框 253">
                  <a:extLst>
                    <a:ext uri="{FF2B5EF4-FFF2-40B4-BE49-F238E27FC236}">
                      <a16:creationId xmlns:a16="http://schemas.microsoft.com/office/drawing/2014/main" id="{57F0B99C-1DFB-4BC6-A644-E0BD414A8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889" y="2693345"/>
                  <a:ext cx="535933" cy="646331"/>
                </a:xfrm>
                <a:prstGeom prst="rect">
                  <a:avLst/>
                </a:prstGeom>
                <a:blipFill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文本框 330">
                  <a:extLst>
                    <a:ext uri="{FF2B5EF4-FFF2-40B4-BE49-F238E27FC236}">
                      <a16:creationId xmlns:a16="http://schemas.microsoft.com/office/drawing/2014/main" id="{1C23C2D9-DD2B-EC0F-2A82-CAB9CD0C4747}"/>
                    </a:ext>
                  </a:extLst>
                </p:cNvPr>
                <p:cNvSpPr txBox="1"/>
                <p:nvPr/>
              </p:nvSpPr>
              <p:spPr>
                <a:xfrm>
                  <a:off x="7001889" y="2693345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5" name="文本框 254">
                  <a:extLst>
                    <a:ext uri="{FF2B5EF4-FFF2-40B4-BE49-F238E27FC236}">
                      <a16:creationId xmlns:a16="http://schemas.microsoft.com/office/drawing/2014/main" id="{AC12C57B-F223-48FB-A22E-6062B99718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889" y="2693345"/>
                  <a:ext cx="535933" cy="646331"/>
                </a:xfrm>
                <a:prstGeom prst="rect">
                  <a:avLst/>
                </a:prstGeom>
                <a:blipFill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2" name="文本框 331">
                  <a:extLst>
                    <a:ext uri="{FF2B5EF4-FFF2-40B4-BE49-F238E27FC236}">
                      <a16:creationId xmlns:a16="http://schemas.microsoft.com/office/drawing/2014/main" id="{A8EC8776-103A-DFEE-BC18-D87C52B99C7A}"/>
                    </a:ext>
                  </a:extLst>
                </p:cNvPr>
                <p:cNvSpPr txBox="1"/>
                <p:nvPr/>
              </p:nvSpPr>
              <p:spPr>
                <a:xfrm>
                  <a:off x="7001889" y="3269345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6" name="文本框 255">
                  <a:extLst>
                    <a:ext uri="{FF2B5EF4-FFF2-40B4-BE49-F238E27FC236}">
                      <a16:creationId xmlns:a16="http://schemas.microsoft.com/office/drawing/2014/main" id="{EDEC2F84-0DB8-48CE-BD60-0A5D5425E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889" y="3269345"/>
                  <a:ext cx="535933" cy="646331"/>
                </a:xfrm>
                <a:prstGeom prst="rect">
                  <a:avLst/>
                </a:prstGeom>
                <a:blipFill>
                  <a:blip r:embed="rId6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3" name="组合 332">
              <a:extLst>
                <a:ext uri="{FF2B5EF4-FFF2-40B4-BE49-F238E27FC236}">
                  <a16:creationId xmlns:a16="http://schemas.microsoft.com/office/drawing/2014/main" id="{C8805130-09EB-AA1A-875E-154F10365C6F}"/>
                </a:ext>
              </a:extLst>
            </p:cNvPr>
            <p:cNvGrpSpPr/>
            <p:nvPr/>
          </p:nvGrpSpPr>
          <p:grpSpPr>
            <a:xfrm>
              <a:off x="8505520" y="2127263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0" name="文本框 349">
                    <a:extLst>
                      <a:ext uri="{FF2B5EF4-FFF2-40B4-BE49-F238E27FC236}">
                        <a16:creationId xmlns:a16="http://schemas.microsoft.com/office/drawing/2014/main" id="{DB1378FF-8187-E170-3867-03700808B2B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0" name="文本框 349">
                    <a:extLst>
                      <a:ext uri="{FF2B5EF4-FFF2-40B4-BE49-F238E27FC236}">
                        <a16:creationId xmlns:a16="http://schemas.microsoft.com/office/drawing/2014/main" id="{DB1378FF-8187-E170-3867-03700808B2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7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1" name="文本框 350">
                    <a:extLst>
                      <a:ext uri="{FF2B5EF4-FFF2-40B4-BE49-F238E27FC236}">
                        <a16:creationId xmlns:a16="http://schemas.microsoft.com/office/drawing/2014/main" id="{6C61A9A0-27F8-1E7D-59F2-E9472829ADF9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11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1" name="文本框 140">
                    <a:extLst>
                      <a:ext uri="{FF2B5EF4-FFF2-40B4-BE49-F238E27FC236}">
                        <a16:creationId xmlns:a16="http://schemas.microsoft.com/office/drawing/2014/main" id="{E8F719E4-7E4A-47FF-9A13-622695F0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7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4" name="组合 333">
              <a:extLst>
                <a:ext uri="{FF2B5EF4-FFF2-40B4-BE49-F238E27FC236}">
                  <a16:creationId xmlns:a16="http://schemas.microsoft.com/office/drawing/2014/main" id="{A0CCB026-C040-805F-2E70-6B1F1C1D020F}"/>
                </a:ext>
              </a:extLst>
            </p:cNvPr>
            <p:cNvGrpSpPr/>
            <p:nvPr/>
          </p:nvGrpSpPr>
          <p:grpSpPr>
            <a:xfrm>
              <a:off x="9225520" y="2699663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8" name="文本框 347">
                    <a:extLst>
                      <a:ext uri="{FF2B5EF4-FFF2-40B4-BE49-F238E27FC236}">
                        <a16:creationId xmlns:a16="http://schemas.microsoft.com/office/drawing/2014/main" id="{32438424-E1A0-E2BB-3066-7DDDB9F97078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CCC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CC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3" name="文本框 142">
                    <a:extLst>
                      <a:ext uri="{FF2B5EF4-FFF2-40B4-BE49-F238E27FC236}">
                        <a16:creationId xmlns:a16="http://schemas.microsoft.com/office/drawing/2014/main" id="{D5E9251A-F375-433A-B845-C47DFED168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7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9" name="文本框 348">
                    <a:extLst>
                      <a:ext uri="{FF2B5EF4-FFF2-40B4-BE49-F238E27FC236}">
                        <a16:creationId xmlns:a16="http://schemas.microsoft.com/office/drawing/2014/main" id="{483C6246-D306-39AD-63BA-F09AA2AD60DF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CCC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22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4" name="文本框 143">
                    <a:extLst>
                      <a:ext uri="{FF2B5EF4-FFF2-40B4-BE49-F238E27FC236}">
                        <a16:creationId xmlns:a16="http://schemas.microsoft.com/office/drawing/2014/main" id="{7738DAA8-E72F-45F6-8D42-6A2BEFB594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7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5" name="组合 334">
              <a:extLst>
                <a:ext uri="{FF2B5EF4-FFF2-40B4-BE49-F238E27FC236}">
                  <a16:creationId xmlns:a16="http://schemas.microsoft.com/office/drawing/2014/main" id="{C234C0BC-4192-B9D1-712B-8FA6048A6EBB}"/>
                </a:ext>
              </a:extLst>
            </p:cNvPr>
            <p:cNvGrpSpPr/>
            <p:nvPr/>
          </p:nvGrpSpPr>
          <p:grpSpPr>
            <a:xfrm>
              <a:off x="9945520" y="3275663"/>
              <a:ext cx="786033" cy="707886"/>
              <a:chOff x="1277392" y="3124204"/>
              <a:chExt cx="786033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文本框 345">
                    <a:extLst>
                      <a:ext uri="{FF2B5EF4-FFF2-40B4-BE49-F238E27FC236}">
                        <a16:creationId xmlns:a16="http://schemas.microsoft.com/office/drawing/2014/main" id="{9BE61225-44E8-8C57-453C-D6AC97793319}"/>
                      </a:ext>
                    </a:extLst>
                  </p:cNvPr>
                  <p:cNvSpPr txBox="1"/>
                  <p:nvPr/>
                </p:nvSpPr>
                <p:spPr>
                  <a:xfrm>
                    <a:off x="1277392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6" name="文本框 145">
                    <a:extLst>
                      <a:ext uri="{FF2B5EF4-FFF2-40B4-BE49-F238E27FC236}">
                        <a16:creationId xmlns:a16="http://schemas.microsoft.com/office/drawing/2014/main" id="{23E070B2-D14A-4D73-ADAE-CCF046A6C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7392" y="3124204"/>
                    <a:ext cx="535933" cy="707886"/>
                  </a:xfrm>
                  <a:prstGeom prst="rect">
                    <a:avLst/>
                  </a:prstGeom>
                  <a:blipFill>
                    <a:blip r:embed="rId7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7" name="文本框 346">
                    <a:extLst>
                      <a:ext uri="{FF2B5EF4-FFF2-40B4-BE49-F238E27FC236}">
                        <a16:creationId xmlns:a16="http://schemas.microsoft.com/office/drawing/2014/main" id="{6BA84FDE-D492-CC50-BE14-8A77ACF87DBE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33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7" name="文本框 146">
                    <a:extLst>
                      <a:ext uri="{FF2B5EF4-FFF2-40B4-BE49-F238E27FC236}">
                        <a16:creationId xmlns:a16="http://schemas.microsoft.com/office/drawing/2014/main" id="{18F20D37-2DA7-4C5F-84E2-99CCE39054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7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6" name="组合 335">
              <a:extLst>
                <a:ext uri="{FF2B5EF4-FFF2-40B4-BE49-F238E27FC236}">
                  <a16:creationId xmlns:a16="http://schemas.microsoft.com/office/drawing/2014/main" id="{FE88F31D-8174-364B-A18A-C15170EE598A}"/>
                </a:ext>
              </a:extLst>
            </p:cNvPr>
            <p:cNvGrpSpPr/>
            <p:nvPr/>
          </p:nvGrpSpPr>
          <p:grpSpPr>
            <a:xfrm>
              <a:off x="10665520" y="3815663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4" name="文本框 343">
                    <a:extLst>
                      <a:ext uri="{FF2B5EF4-FFF2-40B4-BE49-F238E27FC236}">
                        <a16:creationId xmlns:a16="http://schemas.microsoft.com/office/drawing/2014/main" id="{19FA353B-F4EE-8D8C-39F8-7E92862DD78A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A66AC">
                                  <a:lumMod val="60000"/>
                                  <a:lumOff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A66AC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9" name="文本框 148">
                    <a:extLst>
                      <a:ext uri="{FF2B5EF4-FFF2-40B4-BE49-F238E27FC236}">
                        <a16:creationId xmlns:a16="http://schemas.microsoft.com/office/drawing/2014/main" id="{96DC2CE4-0C53-484A-9D35-5F12DB53C4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7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5" name="文本框 344">
                    <a:extLst>
                      <a:ext uri="{FF2B5EF4-FFF2-40B4-BE49-F238E27FC236}">
                        <a16:creationId xmlns:a16="http://schemas.microsoft.com/office/drawing/2014/main" id="{B4798E36-F3E2-F1C1-1471-638381DCD853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A66AC">
                                  <a:lumMod val="60000"/>
                                  <a:lumOff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44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0" name="文本框 149">
                    <a:extLst>
                      <a:ext uri="{FF2B5EF4-FFF2-40B4-BE49-F238E27FC236}">
                        <a16:creationId xmlns:a16="http://schemas.microsoft.com/office/drawing/2014/main" id="{48F45CF9-A3CE-4375-88CC-F8B6D6192C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7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文本框 336">
                  <a:extLst>
                    <a:ext uri="{FF2B5EF4-FFF2-40B4-BE49-F238E27FC236}">
                      <a16:creationId xmlns:a16="http://schemas.microsoft.com/office/drawing/2014/main" id="{64B2A467-5145-5DA7-D262-6C4CE7923F6D}"/>
                    </a:ext>
                  </a:extLst>
                </p:cNvPr>
                <p:cNvSpPr txBox="1"/>
                <p:nvPr/>
              </p:nvSpPr>
              <p:spPr>
                <a:xfrm>
                  <a:off x="8595520" y="3851663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9" name="文本框 268">
                  <a:extLst>
                    <a:ext uri="{FF2B5EF4-FFF2-40B4-BE49-F238E27FC236}">
                      <a16:creationId xmlns:a16="http://schemas.microsoft.com/office/drawing/2014/main" id="{B7A275A7-68DF-446F-94CA-F6D8AAF6E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5520" y="3851663"/>
                  <a:ext cx="535933" cy="646331"/>
                </a:xfrm>
                <a:prstGeom prst="rect">
                  <a:avLst/>
                </a:prstGeom>
                <a:blipFill>
                  <a:blip r:embed="rId7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文本框 337">
                  <a:extLst>
                    <a:ext uri="{FF2B5EF4-FFF2-40B4-BE49-F238E27FC236}">
                      <a16:creationId xmlns:a16="http://schemas.microsoft.com/office/drawing/2014/main" id="{103EEB5E-D274-9ED6-7753-D4FEED32B815}"/>
                    </a:ext>
                  </a:extLst>
                </p:cNvPr>
                <p:cNvSpPr txBox="1"/>
                <p:nvPr/>
              </p:nvSpPr>
              <p:spPr>
                <a:xfrm>
                  <a:off x="8595520" y="2699663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8" name="文本框 337">
                  <a:extLst>
                    <a:ext uri="{FF2B5EF4-FFF2-40B4-BE49-F238E27FC236}">
                      <a16:creationId xmlns:a16="http://schemas.microsoft.com/office/drawing/2014/main" id="{103EEB5E-D274-9ED6-7753-D4FEED32B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5520" y="2699663"/>
                  <a:ext cx="535933" cy="646331"/>
                </a:xfrm>
                <a:prstGeom prst="rect">
                  <a:avLst/>
                </a:prstGeom>
                <a:blipFill>
                  <a:blip r:embed="rId7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文本框 338">
                  <a:extLst>
                    <a:ext uri="{FF2B5EF4-FFF2-40B4-BE49-F238E27FC236}">
                      <a16:creationId xmlns:a16="http://schemas.microsoft.com/office/drawing/2014/main" id="{5C74A922-62EC-4405-C0B5-31D9C792BE8D}"/>
                    </a:ext>
                  </a:extLst>
                </p:cNvPr>
                <p:cNvSpPr txBox="1"/>
                <p:nvPr/>
              </p:nvSpPr>
              <p:spPr>
                <a:xfrm>
                  <a:off x="8595520" y="3275663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1" name="文本框 270">
                  <a:extLst>
                    <a:ext uri="{FF2B5EF4-FFF2-40B4-BE49-F238E27FC236}">
                      <a16:creationId xmlns:a16="http://schemas.microsoft.com/office/drawing/2014/main" id="{822312D0-EC48-4E35-9D68-F60038119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5520" y="3275663"/>
                  <a:ext cx="535933" cy="646331"/>
                </a:xfrm>
                <a:prstGeom prst="rect">
                  <a:avLst/>
                </a:prstGeom>
                <a:blipFill>
                  <a:blip r:embed="rId8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文本框 339">
                  <a:extLst>
                    <a:ext uri="{FF2B5EF4-FFF2-40B4-BE49-F238E27FC236}">
                      <a16:creationId xmlns:a16="http://schemas.microsoft.com/office/drawing/2014/main" id="{5EF9EB64-4B0B-9DC2-7FCA-FFBFCD7285C4}"/>
                    </a:ext>
                  </a:extLst>
                </p:cNvPr>
                <p:cNvSpPr txBox="1"/>
                <p:nvPr/>
              </p:nvSpPr>
              <p:spPr>
                <a:xfrm>
                  <a:off x="9315368" y="3851663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2" name="文本框 271">
                  <a:extLst>
                    <a:ext uri="{FF2B5EF4-FFF2-40B4-BE49-F238E27FC236}">
                      <a16:creationId xmlns:a16="http://schemas.microsoft.com/office/drawing/2014/main" id="{34B7F29D-0BD0-4CD9-B699-F4FC249BA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5368" y="3851663"/>
                  <a:ext cx="535933" cy="646331"/>
                </a:xfrm>
                <a:prstGeom prst="rect">
                  <a:avLst/>
                </a:prstGeom>
                <a:blipFill>
                  <a:blip r:embed="rId8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文本框 340">
                  <a:extLst>
                    <a:ext uri="{FF2B5EF4-FFF2-40B4-BE49-F238E27FC236}">
                      <a16:creationId xmlns:a16="http://schemas.microsoft.com/office/drawing/2014/main" id="{CC01BC14-07A1-5735-830A-98EDACDBDC64}"/>
                    </a:ext>
                  </a:extLst>
                </p:cNvPr>
                <p:cNvSpPr txBox="1"/>
                <p:nvPr/>
              </p:nvSpPr>
              <p:spPr>
                <a:xfrm>
                  <a:off x="9315368" y="3275663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3" name="文本框 272">
                  <a:extLst>
                    <a:ext uri="{FF2B5EF4-FFF2-40B4-BE49-F238E27FC236}">
                      <a16:creationId xmlns:a16="http://schemas.microsoft.com/office/drawing/2014/main" id="{834031C7-22B4-4E94-B5B8-B617BC3F3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5368" y="3275663"/>
                  <a:ext cx="535933" cy="646331"/>
                </a:xfrm>
                <a:prstGeom prst="rect">
                  <a:avLst/>
                </a:prstGeom>
                <a:blipFill>
                  <a:blip r:embed="rId8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文本框 341">
                  <a:extLst>
                    <a:ext uri="{FF2B5EF4-FFF2-40B4-BE49-F238E27FC236}">
                      <a16:creationId xmlns:a16="http://schemas.microsoft.com/office/drawing/2014/main" id="{78D3BA1C-F24E-B4D8-271B-09C747D4AAE3}"/>
                    </a:ext>
                  </a:extLst>
                </p:cNvPr>
                <p:cNvSpPr txBox="1"/>
                <p:nvPr/>
              </p:nvSpPr>
              <p:spPr>
                <a:xfrm>
                  <a:off x="10035520" y="3851663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4" name="文本框 273">
                  <a:extLst>
                    <a:ext uri="{FF2B5EF4-FFF2-40B4-BE49-F238E27FC236}">
                      <a16:creationId xmlns:a16="http://schemas.microsoft.com/office/drawing/2014/main" id="{55C465A9-EA45-4A86-B584-31B874E402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5520" y="3851663"/>
                  <a:ext cx="535933" cy="646331"/>
                </a:xfrm>
                <a:prstGeom prst="rect">
                  <a:avLst/>
                </a:prstGeom>
                <a:blipFill>
                  <a:blip r:embed="rId8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3" name="文本框 342">
              <a:extLst>
                <a:ext uri="{FF2B5EF4-FFF2-40B4-BE49-F238E27FC236}">
                  <a16:creationId xmlns:a16="http://schemas.microsoft.com/office/drawing/2014/main" id="{2ED9BF5E-E816-2EE4-ED55-3B4912735325}"/>
                </a:ext>
              </a:extLst>
            </p:cNvPr>
            <p:cNvSpPr txBox="1"/>
            <p:nvPr/>
          </p:nvSpPr>
          <p:spPr>
            <a:xfrm>
              <a:off x="3893250" y="3215238"/>
              <a:ext cx="375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=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442" name="矩形 441">
            <a:extLst>
              <a:ext uri="{FF2B5EF4-FFF2-40B4-BE49-F238E27FC236}">
                <a16:creationId xmlns:a16="http://schemas.microsoft.com/office/drawing/2014/main" id="{C9D27302-4EE1-966A-D1DB-2C179183EC64}"/>
              </a:ext>
            </a:extLst>
          </p:cNvPr>
          <p:cNvSpPr/>
          <p:nvPr/>
        </p:nvSpPr>
        <p:spPr>
          <a:xfrm>
            <a:off x="159721" y="4302000"/>
            <a:ext cx="8449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elements of </a:t>
            </a:r>
            <a:r>
              <a:rPr lang="en-US" altLang="zh-C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calculated from the following two equations: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3" name="文本框 442">
                <a:extLst>
                  <a:ext uri="{FF2B5EF4-FFF2-40B4-BE49-F238E27FC236}">
                    <a16:creationId xmlns:a16="http://schemas.microsoft.com/office/drawing/2014/main" id="{7090D330-5C79-8C7F-AF5A-62F726E1F676}"/>
                  </a:ext>
                </a:extLst>
              </p:cNvPr>
              <p:cNvSpPr txBox="1"/>
              <p:nvPr/>
            </p:nvSpPr>
            <p:spPr>
              <a:xfrm>
                <a:off x="999532" y="4824151"/>
                <a:ext cx="5413571" cy="880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=1, 2,…, 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+1,…, 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43" name="文本框 442">
                <a:extLst>
                  <a:ext uri="{FF2B5EF4-FFF2-40B4-BE49-F238E27FC236}">
                    <a16:creationId xmlns:a16="http://schemas.microsoft.com/office/drawing/2014/main" id="{7090D330-5C79-8C7F-AF5A-62F726E1F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32" y="4824151"/>
                <a:ext cx="5413571" cy="880819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38EFE3A2-68A2-E4FF-DF65-C18A928E4C0F}"/>
              </a:ext>
            </a:extLst>
          </p:cNvPr>
          <p:cNvSpPr/>
          <p:nvPr/>
        </p:nvSpPr>
        <p:spPr>
          <a:xfrm>
            <a:off x="159721" y="648000"/>
            <a:ext cx="11660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part of the direct method and is one of the most important tasks in many scientific computing applications. The following figure shows an example of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6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户外, 灯光, 束, 华美&#10;&#10;描述已自动生成">
            <a:extLst>
              <a:ext uri="{FF2B5EF4-FFF2-40B4-BE49-F238E27FC236}">
                <a16:creationId xmlns:a16="http://schemas.microsoft.com/office/drawing/2014/main" id="{E0815FCC-9879-3CB0-C7DF-444373AED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341" y="1831982"/>
            <a:ext cx="6966410" cy="2364633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0778DA-61A2-1FAB-0CE0-E462CAF7CAF3}"/>
              </a:ext>
            </a:extLst>
          </p:cNvPr>
          <p:cNvSpPr/>
          <p:nvPr/>
        </p:nvSpPr>
        <p:spPr>
          <a:xfrm>
            <a:off x="158400" y="648000"/>
            <a:ext cx="1201466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computed sequentially in the order of time slices, to maintain the correctness of the sparse LU </a:t>
            </a:r>
            <a:r>
              <a:rPr lang="en-US" altLang="zh-CN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show in figure.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 descr="图片包含 户外, 灯光, 束, 华美&#10;&#10;描述已自动生成">
            <a:extLst>
              <a:ext uri="{FF2B5EF4-FFF2-40B4-BE49-F238E27FC236}">
                <a16:creationId xmlns:a16="http://schemas.microsoft.com/office/drawing/2014/main" id="{879CDE2B-D1D2-8006-3282-D6AE06031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0"/>
          <a:stretch/>
        </p:blipFill>
        <p:spPr>
          <a:xfrm>
            <a:off x="7150813" y="1650568"/>
            <a:ext cx="4770404" cy="2646060"/>
          </a:xfrm>
          <a:prstGeom prst="rect">
            <a:avLst/>
          </a:prstGeom>
        </p:spPr>
      </p:pic>
      <p:sp>
        <p:nvSpPr>
          <p:cNvPr id="20" name="右箭头 26">
            <a:extLst>
              <a:ext uri="{FF2B5EF4-FFF2-40B4-BE49-F238E27FC236}">
                <a16:creationId xmlns:a16="http://schemas.microsoft.com/office/drawing/2014/main" id="{E27037D4-3102-85C0-FE46-560098A04088}"/>
              </a:ext>
            </a:extLst>
          </p:cNvPr>
          <p:cNvSpPr/>
          <p:nvPr/>
        </p:nvSpPr>
        <p:spPr>
          <a:xfrm>
            <a:off x="1014617" y="1886302"/>
            <a:ext cx="5548061" cy="338329"/>
          </a:xfrm>
          <a:prstGeom prst="right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77B369E-8F0E-CD31-26D1-DB2576FE347C}"/>
              </a:ext>
            </a:extLst>
          </p:cNvPr>
          <p:cNvSpPr txBox="1"/>
          <p:nvPr/>
        </p:nvSpPr>
        <p:spPr>
          <a:xfrm>
            <a:off x="32721" y="32400"/>
            <a:ext cx="754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09D4D7E-C100-3E8A-EB2C-9043A23AAEC0}"/>
              </a:ext>
            </a:extLst>
          </p:cNvPr>
          <p:cNvSpPr/>
          <p:nvPr/>
        </p:nvSpPr>
        <p:spPr>
          <a:xfrm>
            <a:off x="2040467" y="2226733"/>
            <a:ext cx="1405466" cy="1969882"/>
          </a:xfrm>
          <a:prstGeom prst="rect">
            <a:avLst/>
          </a:prstGeom>
          <a:solidFill>
            <a:srgbClr val="C7E9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F8856B-566B-2432-FAF7-1E8BC2837B61}"/>
              </a:ext>
            </a:extLst>
          </p:cNvPr>
          <p:cNvSpPr/>
          <p:nvPr/>
        </p:nvSpPr>
        <p:spPr>
          <a:xfrm>
            <a:off x="2617967" y="1558567"/>
            <a:ext cx="292618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direction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C26307-F700-C3F4-176E-06B72BE8E2D9}"/>
              </a:ext>
            </a:extLst>
          </p:cNvPr>
          <p:cNvSpPr/>
          <p:nvPr/>
        </p:nvSpPr>
        <p:spPr>
          <a:xfrm>
            <a:off x="3450801" y="2324755"/>
            <a:ext cx="1341329" cy="1969882"/>
          </a:xfrm>
          <a:prstGeom prst="rect">
            <a:avLst/>
          </a:prstGeom>
          <a:solidFill>
            <a:srgbClr val="C9E9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A67AC99-9913-99A6-774F-838ED8EB7C57}"/>
              </a:ext>
            </a:extLst>
          </p:cNvPr>
          <p:cNvSpPr/>
          <p:nvPr/>
        </p:nvSpPr>
        <p:spPr>
          <a:xfrm>
            <a:off x="4832669" y="2292319"/>
            <a:ext cx="1347993" cy="1969882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F8E9EB8-4D88-255F-085B-09794C0B1247}"/>
              </a:ext>
            </a:extLst>
          </p:cNvPr>
          <p:cNvSpPr/>
          <p:nvPr/>
        </p:nvSpPr>
        <p:spPr>
          <a:xfrm>
            <a:off x="6234291" y="3800535"/>
            <a:ext cx="1426674" cy="461665"/>
          </a:xfrm>
          <a:prstGeom prst="rect">
            <a:avLst/>
          </a:prstGeom>
          <a:solidFill>
            <a:srgbClr val="CFE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ECD47B-DBE6-0448-B72B-6606DCB70FD3}"/>
              </a:ext>
            </a:extLst>
          </p:cNvPr>
          <p:cNvSpPr/>
          <p:nvPr/>
        </p:nvSpPr>
        <p:spPr>
          <a:xfrm>
            <a:off x="6240991" y="2644857"/>
            <a:ext cx="453316" cy="1360077"/>
          </a:xfrm>
          <a:prstGeom prst="rect">
            <a:avLst/>
          </a:prstGeom>
          <a:solidFill>
            <a:srgbClr val="CFE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9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7" grpId="0"/>
      <p:bldP spid="8" grpId="0" animBg="1"/>
      <p:bldP spid="13" grpId="0" animBg="1"/>
      <p:bldP spid="14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0778DA-61A2-1FAB-0CE0-E462CAF7CAF3}"/>
              </a:ext>
            </a:extLst>
          </p:cNvPr>
          <p:cNvSpPr/>
          <p:nvPr/>
        </p:nvSpPr>
        <p:spPr>
          <a:xfrm>
            <a:off x="158400" y="648000"/>
            <a:ext cx="1201466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computed sequentially in the order of time slices, to maintain the correctness of the sparse LU </a:t>
            </a:r>
            <a:r>
              <a:rPr lang="en-US" altLang="zh-CN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show in figure.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 descr="图片包含 户外, 灯光, 束, 华美&#10;&#10;描述已自动生成">
            <a:extLst>
              <a:ext uri="{FF2B5EF4-FFF2-40B4-BE49-F238E27FC236}">
                <a16:creationId xmlns:a16="http://schemas.microsoft.com/office/drawing/2014/main" id="{E0815FCC-9879-3CB0-C7DF-444373AED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340" y="1831982"/>
            <a:ext cx="7017621" cy="2364633"/>
          </a:xfrm>
          <a:prstGeom prst="rect">
            <a:avLst/>
          </a:prstGeom>
        </p:spPr>
      </p:pic>
      <p:pic>
        <p:nvPicPr>
          <p:cNvPr id="17" name="图片 16" descr="图片包含 户外, 灯光, 束, 华美&#10;&#10;描述已自动生成">
            <a:extLst>
              <a:ext uri="{FF2B5EF4-FFF2-40B4-BE49-F238E27FC236}">
                <a16:creationId xmlns:a16="http://schemas.microsoft.com/office/drawing/2014/main" id="{879CDE2B-D1D2-8006-3282-D6AE06031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0"/>
          <a:stretch/>
        </p:blipFill>
        <p:spPr>
          <a:xfrm>
            <a:off x="7150813" y="1650568"/>
            <a:ext cx="4770404" cy="2646060"/>
          </a:xfrm>
          <a:prstGeom prst="rect">
            <a:avLst/>
          </a:prstGeom>
        </p:spPr>
      </p:pic>
      <p:sp>
        <p:nvSpPr>
          <p:cNvPr id="20" name="右箭头 26">
            <a:extLst>
              <a:ext uri="{FF2B5EF4-FFF2-40B4-BE49-F238E27FC236}">
                <a16:creationId xmlns:a16="http://schemas.microsoft.com/office/drawing/2014/main" id="{E27037D4-3102-85C0-FE46-560098A04088}"/>
              </a:ext>
            </a:extLst>
          </p:cNvPr>
          <p:cNvSpPr/>
          <p:nvPr/>
        </p:nvSpPr>
        <p:spPr>
          <a:xfrm>
            <a:off x="1014617" y="1886302"/>
            <a:ext cx="5548061" cy="338329"/>
          </a:xfrm>
          <a:prstGeom prst="right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77B369E-8F0E-CD31-26D1-DB2576FE347C}"/>
              </a:ext>
            </a:extLst>
          </p:cNvPr>
          <p:cNvSpPr txBox="1"/>
          <p:nvPr/>
        </p:nvSpPr>
        <p:spPr>
          <a:xfrm>
            <a:off x="32721" y="32400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F8856B-566B-2432-FAF7-1E8BC2837B61}"/>
              </a:ext>
            </a:extLst>
          </p:cNvPr>
          <p:cNvSpPr/>
          <p:nvPr/>
        </p:nvSpPr>
        <p:spPr>
          <a:xfrm>
            <a:off x="2617967" y="1558567"/>
            <a:ext cx="453284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direction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7743D05-DB24-C512-462D-710611852F21}"/>
              </a:ext>
            </a:extLst>
          </p:cNvPr>
          <p:cNvSpPr/>
          <p:nvPr/>
        </p:nvSpPr>
        <p:spPr>
          <a:xfrm>
            <a:off x="158400" y="5248216"/>
            <a:ext cx="1214028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each time slice is required to ensure that the correctness of the calculations.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922866C-B07F-5D54-25AC-4A329D1349DD}"/>
              </a:ext>
            </a:extLst>
          </p:cNvPr>
          <p:cNvGrpSpPr/>
          <p:nvPr/>
        </p:nvGrpSpPr>
        <p:grpSpPr>
          <a:xfrm>
            <a:off x="158400" y="3099074"/>
            <a:ext cx="12014660" cy="3274019"/>
            <a:chOff x="158400" y="3099074"/>
            <a:chExt cx="12014660" cy="327401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F352DF3-F8D1-47BC-C9FA-FE89F2AC0F89}"/>
                </a:ext>
              </a:extLst>
            </p:cNvPr>
            <p:cNvSpPr/>
            <p:nvPr/>
          </p:nvSpPr>
          <p:spPr>
            <a:xfrm>
              <a:off x="158400" y="5665207"/>
              <a:ext cx="120146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Is there another method of calculation that can guarantee correctness while keeping the processes in a working state as much as possible?</a:t>
              </a:r>
              <a:endPara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5C81F619-8C90-C83A-F42A-EBD488AAEF99}"/>
                </a:ext>
              </a:extLst>
            </p:cNvPr>
            <p:cNvGrpSpPr/>
            <p:nvPr/>
          </p:nvGrpSpPr>
          <p:grpSpPr>
            <a:xfrm>
              <a:off x="1931192" y="3101728"/>
              <a:ext cx="252413" cy="252413"/>
              <a:chOff x="7980698" y="294546"/>
              <a:chExt cx="252413" cy="252413"/>
            </a:xfrm>
          </p:grpSpPr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6E3FBC43-3072-1D1D-8BCE-510C83966C6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106905" y="296196"/>
                <a:ext cx="0" cy="25241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DDBF5EC6-50C5-4974-7E0E-96A19F8C3D34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106906" y="294546"/>
                <a:ext cx="0" cy="25241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FE12761-92EC-1081-C054-6C2569A3924F}"/>
                </a:ext>
              </a:extLst>
            </p:cNvPr>
            <p:cNvGrpSpPr/>
            <p:nvPr/>
          </p:nvGrpSpPr>
          <p:grpSpPr>
            <a:xfrm>
              <a:off x="3304684" y="3101727"/>
              <a:ext cx="252413" cy="252413"/>
              <a:chOff x="7980698" y="294546"/>
              <a:chExt cx="252413" cy="252413"/>
            </a:xfrm>
          </p:grpSpPr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4729EC66-C345-2E38-1006-1202ABDA04C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106905" y="296196"/>
                <a:ext cx="0" cy="25241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B37E0F17-161C-6819-C37F-0989E01923A0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106906" y="294546"/>
                <a:ext cx="0" cy="25241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D085BF4C-C160-461C-3CED-FB60746EFD03}"/>
                </a:ext>
              </a:extLst>
            </p:cNvPr>
            <p:cNvGrpSpPr/>
            <p:nvPr/>
          </p:nvGrpSpPr>
          <p:grpSpPr>
            <a:xfrm>
              <a:off x="4686300" y="3099075"/>
              <a:ext cx="252413" cy="252413"/>
              <a:chOff x="7967998" y="294546"/>
              <a:chExt cx="252413" cy="252413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3A46A86D-1591-AF6E-B158-7700F77A37A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094205" y="296196"/>
                <a:ext cx="0" cy="25241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2F95A74D-48DE-A5EA-5FC5-416E1EA51534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094206" y="294546"/>
                <a:ext cx="0" cy="25241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5B8F0D35-263C-E2F6-FD26-141FFF159BFD}"/>
                </a:ext>
              </a:extLst>
            </p:cNvPr>
            <p:cNvGrpSpPr/>
            <p:nvPr/>
          </p:nvGrpSpPr>
          <p:grpSpPr>
            <a:xfrm>
              <a:off x="6077032" y="3099074"/>
              <a:ext cx="252413" cy="252413"/>
              <a:chOff x="7980698" y="294546"/>
              <a:chExt cx="252413" cy="252413"/>
            </a:xfrm>
          </p:grpSpPr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A8615BBB-648E-76B4-79B5-CF51E66DC8C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106905" y="296196"/>
                <a:ext cx="0" cy="25241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88000BBC-3FCD-BC17-1D23-C0795D815848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106906" y="294546"/>
                <a:ext cx="0" cy="25241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30E25C40-7BED-4885-AE64-A51BA74B72D8}"/>
              </a:ext>
            </a:extLst>
          </p:cNvPr>
          <p:cNvSpPr/>
          <p:nvPr/>
        </p:nvSpPr>
        <p:spPr>
          <a:xfrm>
            <a:off x="244500" y="1349505"/>
            <a:ext cx="8595625" cy="288000"/>
          </a:xfrm>
          <a:prstGeom prst="roundRect">
            <a:avLst/>
          </a:prstGeom>
          <a:solidFill>
            <a:schemeClr val="tx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obviously these time slices can be computed in parallel on different processes.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CB4794B-CB81-442A-A8F6-5046CB15773C}"/>
              </a:ext>
            </a:extLst>
          </p:cNvPr>
          <p:cNvGrpSpPr/>
          <p:nvPr/>
        </p:nvGrpSpPr>
        <p:grpSpPr>
          <a:xfrm>
            <a:off x="854106" y="2118254"/>
            <a:ext cx="5343494" cy="2951050"/>
            <a:chOff x="854106" y="2118254"/>
            <a:chExt cx="5343494" cy="2951050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001A945-46A3-5394-5C67-415134EFA3B2}"/>
                </a:ext>
              </a:extLst>
            </p:cNvPr>
            <p:cNvCxnSpPr/>
            <p:nvPr/>
          </p:nvCxnSpPr>
          <p:spPr>
            <a:xfrm flipV="1">
              <a:off x="2057399" y="2142067"/>
              <a:ext cx="0" cy="215456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17B058E-4C2C-5D62-E2A1-E36D1C74D864}"/>
                </a:ext>
              </a:extLst>
            </p:cNvPr>
            <p:cNvCxnSpPr/>
            <p:nvPr/>
          </p:nvCxnSpPr>
          <p:spPr>
            <a:xfrm flipV="1">
              <a:off x="3429000" y="2125133"/>
              <a:ext cx="0" cy="215456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68101FE-E629-0DC7-A6B0-2C16C1ECD329}"/>
                </a:ext>
              </a:extLst>
            </p:cNvPr>
            <p:cNvCxnSpPr/>
            <p:nvPr/>
          </p:nvCxnSpPr>
          <p:spPr>
            <a:xfrm flipV="1">
              <a:off x="4809066" y="2118254"/>
              <a:ext cx="0" cy="215456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083A47E4-5059-77EE-5DF6-20CB2F850AF9}"/>
                </a:ext>
              </a:extLst>
            </p:cNvPr>
            <p:cNvCxnSpPr/>
            <p:nvPr/>
          </p:nvCxnSpPr>
          <p:spPr>
            <a:xfrm flipV="1">
              <a:off x="6197600" y="2133600"/>
              <a:ext cx="0" cy="215456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1B4BDF26-61A5-53EC-AEE3-2EE0B4941A81}"/>
                </a:ext>
              </a:extLst>
            </p:cNvPr>
            <p:cNvGrpSpPr/>
            <p:nvPr/>
          </p:nvGrpSpPr>
          <p:grpSpPr>
            <a:xfrm>
              <a:off x="2147571" y="4032087"/>
              <a:ext cx="3820857" cy="439861"/>
              <a:chOff x="2147571" y="4032087"/>
              <a:chExt cx="3820857" cy="439861"/>
            </a:xfrm>
          </p:grpSpPr>
          <p:sp>
            <p:nvSpPr>
              <p:cNvPr id="29" name="右箭头 26">
                <a:extLst>
                  <a:ext uri="{FF2B5EF4-FFF2-40B4-BE49-F238E27FC236}">
                    <a16:creationId xmlns:a16="http://schemas.microsoft.com/office/drawing/2014/main" id="{EA7D4059-1A88-45D8-AB62-698EBEF87964}"/>
                  </a:ext>
                </a:extLst>
              </p:cNvPr>
              <p:cNvSpPr/>
              <p:nvPr/>
            </p:nvSpPr>
            <p:spPr>
              <a:xfrm rot="13720843">
                <a:off x="2079643" y="4100015"/>
                <a:ext cx="409274" cy="273417"/>
              </a:xfrm>
              <a:prstGeom prst="rightArrow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右箭头 26">
                <a:extLst>
                  <a:ext uri="{FF2B5EF4-FFF2-40B4-BE49-F238E27FC236}">
                    <a16:creationId xmlns:a16="http://schemas.microsoft.com/office/drawing/2014/main" id="{2B9B8885-96AC-E1D6-55DF-26FED83AE1B8}"/>
                  </a:ext>
                </a:extLst>
              </p:cNvPr>
              <p:cNvSpPr/>
              <p:nvPr/>
            </p:nvSpPr>
            <p:spPr>
              <a:xfrm rot="19141660">
                <a:off x="3006164" y="4136105"/>
                <a:ext cx="409274" cy="273417"/>
              </a:xfrm>
              <a:prstGeom prst="rightArrow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右箭头 26">
                <a:extLst>
                  <a:ext uri="{FF2B5EF4-FFF2-40B4-BE49-F238E27FC236}">
                    <a16:creationId xmlns:a16="http://schemas.microsoft.com/office/drawing/2014/main" id="{76A41CFC-C9DD-576C-32CB-E69536F1E1C3}"/>
                  </a:ext>
                </a:extLst>
              </p:cNvPr>
              <p:cNvSpPr/>
              <p:nvPr/>
            </p:nvSpPr>
            <p:spPr>
              <a:xfrm rot="19141660">
                <a:off x="4403197" y="4136105"/>
                <a:ext cx="409274" cy="273417"/>
              </a:xfrm>
              <a:prstGeom prst="rightArrow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右箭头 26">
                <a:extLst>
                  <a:ext uri="{FF2B5EF4-FFF2-40B4-BE49-F238E27FC236}">
                    <a16:creationId xmlns:a16="http://schemas.microsoft.com/office/drawing/2014/main" id="{5FD4CC8E-92BB-1769-7709-CAC04103DD20}"/>
                  </a:ext>
                </a:extLst>
              </p:cNvPr>
              <p:cNvSpPr/>
              <p:nvPr/>
            </p:nvSpPr>
            <p:spPr>
              <a:xfrm rot="20972482" flipV="1">
                <a:off x="4860259" y="4236569"/>
                <a:ext cx="1108169" cy="235379"/>
              </a:xfrm>
              <a:prstGeom prst="rightArrow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9A64F28B-497E-4C47-BC95-562EBFE30650}"/>
                </a:ext>
              </a:extLst>
            </p:cNvPr>
            <p:cNvSpPr/>
            <p:nvPr/>
          </p:nvSpPr>
          <p:spPr>
            <a:xfrm>
              <a:off x="854106" y="4493304"/>
              <a:ext cx="4413407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Mainly because </a:t>
              </a:r>
              <a:r>
                <a:rPr lang="en-US" altLang="zh-CN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synchronisation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reduces parallelism in distributed systems.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4C201F1-C7A3-4926-91B7-C4A284353E7B}"/>
              </a:ext>
            </a:extLst>
          </p:cNvPr>
          <p:cNvGrpSpPr/>
          <p:nvPr/>
        </p:nvGrpSpPr>
        <p:grpSpPr>
          <a:xfrm>
            <a:off x="650044" y="2374900"/>
            <a:ext cx="11383556" cy="2693900"/>
            <a:chOff x="650044" y="2374900"/>
            <a:chExt cx="11383556" cy="269390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8F66E0E-C267-B6BD-2A7C-FBF349B45765}"/>
                </a:ext>
              </a:extLst>
            </p:cNvPr>
            <p:cNvGrpSpPr/>
            <p:nvPr/>
          </p:nvGrpSpPr>
          <p:grpSpPr>
            <a:xfrm>
              <a:off x="650044" y="2374900"/>
              <a:ext cx="6889873" cy="1339850"/>
              <a:chOff x="650044" y="2374900"/>
              <a:chExt cx="6889873" cy="1339850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1FFD9B1-86A3-F0EB-675C-1A396C7F498C}"/>
                  </a:ext>
                </a:extLst>
              </p:cNvPr>
              <p:cNvSpPr/>
              <p:nvPr/>
            </p:nvSpPr>
            <p:spPr>
              <a:xfrm>
                <a:off x="650044" y="2374900"/>
                <a:ext cx="364573" cy="359833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21F6C0D-987E-23A3-9826-5BF5FD2CD3D4}"/>
                  </a:ext>
                </a:extLst>
              </p:cNvPr>
              <p:cNvSpPr/>
              <p:nvPr/>
            </p:nvSpPr>
            <p:spPr>
              <a:xfrm>
                <a:off x="2301044" y="2662312"/>
                <a:ext cx="364573" cy="359833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969D3C4-14EE-00B3-324E-7BC7BAC4D90C}"/>
                  </a:ext>
                </a:extLst>
              </p:cNvPr>
              <p:cNvSpPr/>
              <p:nvPr/>
            </p:nvSpPr>
            <p:spPr>
              <a:xfrm>
                <a:off x="3925829" y="3005831"/>
                <a:ext cx="364573" cy="359833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8F7654C-A815-80C8-53B8-97515028A3D6}"/>
                  </a:ext>
                </a:extLst>
              </p:cNvPr>
              <p:cNvSpPr/>
              <p:nvPr/>
            </p:nvSpPr>
            <p:spPr>
              <a:xfrm>
                <a:off x="7086601" y="2559049"/>
                <a:ext cx="453316" cy="1155701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A117042C-B461-4EC1-9F4C-D1C636919FA0}"/>
                </a:ext>
              </a:extLst>
            </p:cNvPr>
            <p:cNvSpPr/>
            <p:nvPr/>
          </p:nvSpPr>
          <p:spPr>
            <a:xfrm>
              <a:off x="5879941" y="4492800"/>
              <a:ext cx="6153659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the blocks 1, 3 and  6, if we do the calculations in time-slice order, these blocks will be executed sequentially.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1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59DA196-C8C8-5DF2-047A-C2829B3A21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/>
        </p:blipFill>
        <p:spPr>
          <a:xfrm>
            <a:off x="221802" y="979255"/>
            <a:ext cx="4012991" cy="43815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32721" y="32400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FA6B37F-E0CD-7935-0A71-D2703E17D73E}"/>
              </a:ext>
            </a:extLst>
          </p:cNvPr>
          <p:cNvSpPr/>
          <p:nvPr/>
        </p:nvSpPr>
        <p:spPr>
          <a:xfrm>
            <a:off x="158400" y="6141042"/>
            <a:ext cx="1275103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we need a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 strategy to complete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61119-A294-1625-9D5B-7A440B7569FF}"/>
              </a:ext>
            </a:extLst>
          </p:cNvPr>
          <p:cNvSpPr/>
          <p:nvPr/>
        </p:nvSpPr>
        <p:spPr>
          <a:xfrm>
            <a:off x="158400" y="648000"/>
            <a:ext cx="120146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researched the order of computation of sparse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sparse kernels. 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72072BD-2D07-1500-5391-01515F57F907}"/>
              </a:ext>
            </a:extLst>
          </p:cNvPr>
          <p:cNvGrpSpPr/>
          <p:nvPr/>
        </p:nvGrpSpPr>
        <p:grpSpPr>
          <a:xfrm>
            <a:off x="7052324" y="979817"/>
            <a:ext cx="2476385" cy="4438924"/>
            <a:chOff x="6869534" y="939476"/>
            <a:chExt cx="2476385" cy="443892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8493EAD-F805-8362-B9B7-A97A11DD1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09"/>
            <a:stretch/>
          </p:blipFill>
          <p:spPr>
            <a:xfrm>
              <a:off x="6869534" y="939476"/>
              <a:ext cx="2476385" cy="2289127"/>
            </a:xfrm>
            <a:prstGeom prst="rect">
              <a:avLst/>
            </a:prstGeom>
          </p:spPr>
        </p:pic>
        <p:pic>
          <p:nvPicPr>
            <p:cNvPr id="22" name="图片 21" descr="图形用户界面&#10;&#10;描述已自动生成">
              <a:extLst>
                <a:ext uri="{FF2B5EF4-FFF2-40B4-BE49-F238E27FC236}">
                  <a16:creationId xmlns:a16="http://schemas.microsoft.com/office/drawing/2014/main" id="{8E4A873C-B425-82DC-B04A-368665E09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54997" y="3272400"/>
              <a:ext cx="2105999" cy="2106000"/>
            </a:xfrm>
            <a:prstGeom prst="rect">
              <a:avLst/>
            </a:prstGeom>
          </p:spPr>
        </p:pic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9C593CF1-5D11-FDCC-92E5-EEA5E096C030}"/>
              </a:ext>
            </a:extLst>
          </p:cNvPr>
          <p:cNvSpPr/>
          <p:nvPr/>
        </p:nvSpPr>
        <p:spPr>
          <a:xfrm>
            <a:off x="158400" y="5819038"/>
            <a:ext cx="120146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particular, we do not use any 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here.</a:t>
            </a: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E45F759D-3A6C-47B3-9685-E51893478163}"/>
              </a:ext>
            </a:extLst>
          </p:cNvPr>
          <p:cNvGrpSpPr/>
          <p:nvPr/>
        </p:nvGrpSpPr>
        <p:grpSpPr>
          <a:xfrm>
            <a:off x="189707" y="1230919"/>
            <a:ext cx="6703895" cy="3834101"/>
            <a:chOff x="398057" y="1230919"/>
            <a:chExt cx="6703895" cy="383410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BB4C9BA-4D05-ADA9-3556-4F3090E4C437}"/>
                </a:ext>
              </a:extLst>
            </p:cNvPr>
            <p:cNvGrpSpPr/>
            <p:nvPr/>
          </p:nvGrpSpPr>
          <p:grpSpPr>
            <a:xfrm>
              <a:off x="398057" y="1334671"/>
              <a:ext cx="4075565" cy="3730349"/>
              <a:chOff x="145817" y="1294330"/>
              <a:chExt cx="4075565" cy="3730349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90B4856-B075-D40D-0E70-00DFA1022B17}"/>
                  </a:ext>
                </a:extLst>
              </p:cNvPr>
              <p:cNvSpPr/>
              <p:nvPr/>
            </p:nvSpPr>
            <p:spPr>
              <a:xfrm>
                <a:off x="351292" y="2356719"/>
                <a:ext cx="3870090" cy="490521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0685070-976F-F4EF-CF17-CDF177643971}"/>
                  </a:ext>
                </a:extLst>
              </p:cNvPr>
              <p:cNvSpPr/>
              <p:nvPr/>
            </p:nvSpPr>
            <p:spPr>
              <a:xfrm>
                <a:off x="2335758" y="3166586"/>
                <a:ext cx="648028" cy="363988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C5844E95-F4C4-A3E5-2098-8A4053A31A26}"/>
                  </a:ext>
                </a:extLst>
              </p:cNvPr>
              <p:cNvSpPr/>
              <p:nvPr/>
            </p:nvSpPr>
            <p:spPr>
              <a:xfrm>
                <a:off x="145817" y="1294330"/>
                <a:ext cx="3870091" cy="821083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14BFE34-E629-D6A9-F435-098965DC3A5E}"/>
                  </a:ext>
                </a:extLst>
              </p:cNvPr>
              <p:cNvSpPr/>
              <p:nvPr/>
            </p:nvSpPr>
            <p:spPr>
              <a:xfrm>
                <a:off x="3048000" y="3166586"/>
                <a:ext cx="611236" cy="1039265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035D2D1-645B-A65A-E2BC-38AEDE9F5B9F}"/>
                  </a:ext>
                </a:extLst>
              </p:cNvPr>
              <p:cNvSpPr/>
              <p:nvPr/>
            </p:nvSpPr>
            <p:spPr>
              <a:xfrm>
                <a:off x="593124" y="3166585"/>
                <a:ext cx="1375434" cy="1858093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0C73E54-27E3-57DE-848D-32330B631B06}"/>
                  </a:ext>
                </a:extLst>
              </p:cNvPr>
              <p:cNvSpPr/>
              <p:nvPr/>
            </p:nvSpPr>
            <p:spPr>
              <a:xfrm>
                <a:off x="2099733" y="3793402"/>
                <a:ext cx="293010" cy="438411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86F6713-44E4-F3F7-74B3-AE40B5DAFAD7}"/>
                  </a:ext>
                </a:extLst>
              </p:cNvPr>
              <p:cNvSpPr/>
              <p:nvPr/>
            </p:nvSpPr>
            <p:spPr>
              <a:xfrm>
                <a:off x="2335759" y="4472951"/>
                <a:ext cx="1113986" cy="134186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5AE3149-24A3-21F5-DD03-40164EB5B822}"/>
                  </a:ext>
                </a:extLst>
              </p:cNvPr>
              <p:cNvSpPr/>
              <p:nvPr/>
            </p:nvSpPr>
            <p:spPr>
              <a:xfrm>
                <a:off x="1777147" y="4858829"/>
                <a:ext cx="1126920" cy="165850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932BDC87-BDFF-4902-AAF4-EAF2EC3B52EB}"/>
                </a:ext>
              </a:extLst>
            </p:cNvPr>
            <p:cNvSpPr/>
            <p:nvPr/>
          </p:nvSpPr>
          <p:spPr>
            <a:xfrm>
              <a:off x="4355152" y="1230919"/>
              <a:ext cx="2746800" cy="1152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find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kernels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 to calculate according to the dependencies shown in the figure.</a:t>
              </a: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3CA4F6BC-9189-458A-A24C-A5DD209B2576}"/>
              </a:ext>
            </a:extLst>
          </p:cNvPr>
          <p:cNvSpPr/>
          <p:nvPr/>
        </p:nvSpPr>
        <p:spPr>
          <a:xfrm>
            <a:off x="3807077" y="2995502"/>
            <a:ext cx="3095042" cy="2880000"/>
          </a:xfrm>
          <a:prstGeom prst="roundRect">
            <a:avLst/>
          </a:prstGeom>
          <a:solidFill>
            <a:schemeClr val="tx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computation of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sparse kernels (GETRF, TSTRF, GESSM and SSSSM)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only be started after computation of the kernel pointed to by the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arrow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completed, which is like the relationship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0 and non-zero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224C1326-1316-4B38-8FE1-1A8C0F635E53}"/>
              </a:ext>
            </a:extLst>
          </p:cNvPr>
          <p:cNvGrpSpPr/>
          <p:nvPr/>
        </p:nvGrpSpPr>
        <p:grpSpPr>
          <a:xfrm>
            <a:off x="7215611" y="1016171"/>
            <a:ext cx="4814736" cy="4344583"/>
            <a:chOff x="7285061" y="1016171"/>
            <a:chExt cx="4814736" cy="4344583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F50A6F0-1EAC-CB07-60FC-E54292FC2531}"/>
                </a:ext>
              </a:extLst>
            </p:cNvPr>
            <p:cNvSpPr/>
            <p:nvPr/>
          </p:nvSpPr>
          <p:spPr>
            <a:xfrm>
              <a:off x="7285061" y="3341205"/>
              <a:ext cx="2000252" cy="2019549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3602BAFF-23E9-4295-ADFF-F603BF4E7A11}"/>
                </a:ext>
              </a:extLst>
            </p:cNvPr>
            <p:cNvSpPr/>
            <p:nvPr/>
          </p:nvSpPr>
          <p:spPr>
            <a:xfrm>
              <a:off x="9324599" y="1016171"/>
              <a:ext cx="2775198" cy="2592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Therefore, we can use a </a:t>
              </a:r>
              <a:r>
                <a:rPr lang="en-US" altLang="zh-CN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synchronisation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-free array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keep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number of sparse kernels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 still need to be calculated for each block to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the correctness of the computation.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25F88A8C-45DC-46ED-8B2C-21129A575AAD}"/>
              </a:ext>
            </a:extLst>
          </p:cNvPr>
          <p:cNvGrpSpPr/>
          <p:nvPr/>
        </p:nvGrpSpPr>
        <p:grpSpPr>
          <a:xfrm>
            <a:off x="7282630" y="1351558"/>
            <a:ext cx="4483792" cy="4014209"/>
            <a:chOff x="7352080" y="1351558"/>
            <a:chExt cx="4483792" cy="4014209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FABF5F13-4423-89FC-D228-FEF0900FFBF0}"/>
                </a:ext>
              </a:extLst>
            </p:cNvPr>
            <p:cNvGrpSpPr/>
            <p:nvPr/>
          </p:nvGrpSpPr>
          <p:grpSpPr>
            <a:xfrm>
              <a:off x="7352080" y="1351558"/>
              <a:ext cx="1101600" cy="3161734"/>
              <a:chOff x="7110000" y="1311217"/>
              <a:chExt cx="1101600" cy="3161734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6A4F8D65-CA39-3A01-A851-C2B5448D3E64}"/>
                  </a:ext>
                </a:extLst>
              </p:cNvPr>
              <p:cNvGrpSpPr/>
              <p:nvPr/>
            </p:nvGrpSpPr>
            <p:grpSpPr>
              <a:xfrm>
                <a:off x="7110557" y="1311217"/>
                <a:ext cx="1099468" cy="1084005"/>
                <a:chOff x="7110557" y="1311217"/>
                <a:chExt cx="1099468" cy="1084005"/>
              </a:xfrm>
            </p:grpSpPr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B91901DD-0E2B-A8B5-8DF8-69C0E52E6858}"/>
                    </a:ext>
                  </a:extLst>
                </p:cNvPr>
                <p:cNvSpPr/>
                <p:nvPr/>
              </p:nvSpPr>
              <p:spPr>
                <a:xfrm>
                  <a:off x="7110557" y="1311217"/>
                  <a:ext cx="367200" cy="367050"/>
                </a:xfrm>
                <a:prstGeom prst="rect">
                  <a:avLst/>
                </a:prstGeom>
                <a:noFill/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C708D339-7246-AEF6-D773-CD8B6D774FD0}"/>
                    </a:ext>
                  </a:extLst>
                </p:cNvPr>
                <p:cNvSpPr/>
                <p:nvPr/>
              </p:nvSpPr>
              <p:spPr>
                <a:xfrm>
                  <a:off x="7478616" y="1668107"/>
                  <a:ext cx="367200" cy="367050"/>
                </a:xfrm>
                <a:prstGeom prst="rect">
                  <a:avLst/>
                </a:prstGeom>
                <a:noFill/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C9044C1D-29A1-5FC6-9414-9B7E25B01718}"/>
                    </a:ext>
                  </a:extLst>
                </p:cNvPr>
                <p:cNvSpPr/>
                <p:nvPr/>
              </p:nvSpPr>
              <p:spPr>
                <a:xfrm>
                  <a:off x="7842825" y="2028172"/>
                  <a:ext cx="367200" cy="367050"/>
                </a:xfrm>
                <a:prstGeom prst="rect">
                  <a:avLst/>
                </a:prstGeom>
                <a:noFill/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435403E9-64B7-706E-BCED-CFCB0B0447C3}"/>
                  </a:ext>
                </a:extLst>
              </p:cNvPr>
              <p:cNvGrpSpPr/>
              <p:nvPr/>
            </p:nvGrpSpPr>
            <p:grpSpPr>
              <a:xfrm>
                <a:off x="7110000" y="3364513"/>
                <a:ext cx="1101600" cy="1108438"/>
                <a:chOff x="7110000" y="3364513"/>
                <a:chExt cx="1101600" cy="1108438"/>
              </a:xfrm>
            </p:grpSpPr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A88CBEBC-9C76-58C6-2FEA-0DB474CE5FA6}"/>
                    </a:ext>
                  </a:extLst>
                </p:cNvPr>
                <p:cNvSpPr/>
                <p:nvPr/>
              </p:nvSpPr>
              <p:spPr>
                <a:xfrm>
                  <a:off x="7110000" y="3364513"/>
                  <a:ext cx="367200" cy="367050"/>
                </a:xfrm>
                <a:prstGeom prst="rect">
                  <a:avLst/>
                </a:prstGeom>
                <a:noFill/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053DDD1E-873D-9024-13DB-172353EC8598}"/>
                    </a:ext>
                  </a:extLst>
                </p:cNvPr>
                <p:cNvSpPr/>
                <p:nvPr/>
              </p:nvSpPr>
              <p:spPr>
                <a:xfrm>
                  <a:off x="7477200" y="3731563"/>
                  <a:ext cx="367200" cy="367050"/>
                </a:xfrm>
                <a:prstGeom prst="rect">
                  <a:avLst/>
                </a:prstGeom>
                <a:noFill/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6962D640-DC1F-9759-CC2A-6201C4AA3EA5}"/>
                    </a:ext>
                  </a:extLst>
                </p:cNvPr>
                <p:cNvSpPr/>
                <p:nvPr/>
              </p:nvSpPr>
              <p:spPr>
                <a:xfrm>
                  <a:off x="7844400" y="4105901"/>
                  <a:ext cx="367200" cy="367050"/>
                </a:xfrm>
                <a:prstGeom prst="rect">
                  <a:avLst/>
                </a:prstGeom>
                <a:noFill/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F1BD458C-F80B-40C0-985B-731128BCFD84}"/>
                </a:ext>
              </a:extLst>
            </p:cNvPr>
            <p:cNvSpPr/>
            <p:nvPr/>
          </p:nvSpPr>
          <p:spPr>
            <a:xfrm>
              <a:off x="9433223" y="3745767"/>
              <a:ext cx="2402649" cy="1620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block 1, block 2, and block 6, the 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synchronisation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-free array is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because there are no arrows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B55CBD3-9503-43B2-98C8-7B1E36124978}"/>
              </a:ext>
            </a:extLst>
          </p:cNvPr>
          <p:cNvGrpSpPr/>
          <p:nvPr/>
        </p:nvGrpSpPr>
        <p:grpSpPr>
          <a:xfrm>
            <a:off x="7300766" y="2436639"/>
            <a:ext cx="4465656" cy="3610096"/>
            <a:chOff x="7370216" y="2436639"/>
            <a:chExt cx="4465656" cy="361009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5054A7D5-4B06-A6B9-0283-474CD8BBE23E}"/>
                </a:ext>
              </a:extLst>
            </p:cNvPr>
            <p:cNvGrpSpPr/>
            <p:nvPr/>
          </p:nvGrpSpPr>
          <p:grpSpPr>
            <a:xfrm>
              <a:off x="8830400" y="2436639"/>
              <a:ext cx="367840" cy="2462531"/>
              <a:chOff x="8578160" y="2396298"/>
              <a:chExt cx="367840" cy="2462531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10E0E7C-1FF9-98A7-0D48-755784DF45A3}"/>
                  </a:ext>
                </a:extLst>
              </p:cNvPr>
              <p:cNvSpPr/>
              <p:nvPr/>
            </p:nvSpPr>
            <p:spPr>
              <a:xfrm>
                <a:off x="8578800" y="2396298"/>
                <a:ext cx="367200" cy="367050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D2A2039-0CB2-36C1-980C-B42D96C877C7}"/>
                  </a:ext>
                </a:extLst>
              </p:cNvPr>
              <p:cNvSpPr/>
              <p:nvPr/>
            </p:nvSpPr>
            <p:spPr>
              <a:xfrm>
                <a:off x="8578160" y="4491779"/>
                <a:ext cx="367200" cy="367050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D1DF1229-AB66-410F-ACDA-98F473128AE9}"/>
                </a:ext>
              </a:extLst>
            </p:cNvPr>
            <p:cNvSpPr/>
            <p:nvPr/>
          </p:nvSpPr>
          <p:spPr>
            <a:xfrm>
              <a:off x="7370216" y="5470735"/>
              <a:ext cx="4465656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block 12, the 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synchronisation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-free array is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because there are three arrows.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3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A0596119-15CC-50F0-51B7-D43DE2C49E47}"/>
              </a:ext>
            </a:extLst>
          </p:cNvPr>
          <p:cNvGrpSpPr/>
          <p:nvPr/>
        </p:nvGrpSpPr>
        <p:grpSpPr>
          <a:xfrm>
            <a:off x="18469" y="648000"/>
            <a:ext cx="12205061" cy="5336783"/>
            <a:chOff x="-13061" y="605665"/>
            <a:chExt cx="12205061" cy="5336783"/>
          </a:xfrm>
        </p:grpSpPr>
        <p:pic>
          <p:nvPicPr>
            <p:cNvPr id="16" name="图片 15" descr="图片包含 文本&#10;&#10;描述已自动生成">
              <a:extLst>
                <a:ext uri="{FF2B5EF4-FFF2-40B4-BE49-F238E27FC236}">
                  <a16:creationId xmlns:a16="http://schemas.microsoft.com/office/drawing/2014/main" id="{D96BAEB0-28C1-FE7C-3E2F-2B8DBF849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061" y="926646"/>
              <a:ext cx="6355407" cy="5015802"/>
            </a:xfrm>
            <a:prstGeom prst="rect">
              <a:avLst/>
            </a:prstGeom>
          </p:spPr>
        </p:pic>
        <p:pic>
          <p:nvPicPr>
            <p:cNvPr id="21" name="图片 20" descr="图片包含 图示&#10;&#10;描述已自动生成">
              <a:extLst>
                <a:ext uri="{FF2B5EF4-FFF2-40B4-BE49-F238E27FC236}">
                  <a16:creationId xmlns:a16="http://schemas.microsoft.com/office/drawing/2014/main" id="{17589F26-5B27-2473-82AD-9E1B9B1BEA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9444" y="1293372"/>
              <a:ext cx="6182556" cy="4185262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7536C84-5596-F7E2-B95F-CA31D57469A5}"/>
                </a:ext>
              </a:extLst>
            </p:cNvPr>
            <p:cNvSpPr/>
            <p:nvPr/>
          </p:nvSpPr>
          <p:spPr>
            <a:xfrm>
              <a:off x="126870" y="605665"/>
              <a:ext cx="120146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zh-CN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synchronisation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-free scheduling is shown in the left figure, a sample is shown in the right figure.</a:t>
              </a: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FA6B37F-E0CD-7935-0A71-D2703E17D73E}"/>
              </a:ext>
            </a:extLst>
          </p:cNvPr>
          <p:cNvSpPr/>
          <p:nvPr/>
        </p:nvSpPr>
        <p:spPr>
          <a:xfrm>
            <a:off x="158400" y="6087960"/>
            <a:ext cx="120146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 the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 to calculate until the completion of the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D99E81-1348-2ED5-F165-0D737056E1A4}"/>
              </a:ext>
            </a:extLst>
          </p:cNvPr>
          <p:cNvSpPr txBox="1"/>
          <p:nvPr/>
        </p:nvSpPr>
        <p:spPr>
          <a:xfrm>
            <a:off x="32721" y="32400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3E0D77C1-A7A2-CEFD-9194-1EE514A27ECF}"/>
              </a:ext>
            </a:extLst>
          </p:cNvPr>
          <p:cNvSpPr/>
          <p:nvPr/>
        </p:nvSpPr>
        <p:spPr>
          <a:xfrm>
            <a:off x="191320" y="2447405"/>
            <a:ext cx="2488383" cy="778932"/>
          </a:xfrm>
          <a:prstGeom prst="diamond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BAF806C4-A9F9-A9A9-A30F-0C9366B097AA}"/>
              </a:ext>
            </a:extLst>
          </p:cNvPr>
          <p:cNvSpPr/>
          <p:nvPr/>
        </p:nvSpPr>
        <p:spPr>
          <a:xfrm>
            <a:off x="223021" y="4311714"/>
            <a:ext cx="2487600" cy="778932"/>
          </a:xfrm>
          <a:prstGeom prst="diamond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C44A262-7C94-B771-9DC1-9D350BB7FDD9}"/>
              </a:ext>
            </a:extLst>
          </p:cNvPr>
          <p:cNvSpPr/>
          <p:nvPr/>
        </p:nvSpPr>
        <p:spPr>
          <a:xfrm>
            <a:off x="3188178" y="938896"/>
            <a:ext cx="8349551" cy="4001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process has a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queue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store executable sparse kernels.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70FBF34-05AC-52FC-8A3F-8311207EF71E}"/>
              </a:ext>
            </a:extLst>
          </p:cNvPr>
          <p:cNvGrpSpPr/>
          <p:nvPr/>
        </p:nvGrpSpPr>
        <p:grpSpPr>
          <a:xfrm>
            <a:off x="137294" y="1310306"/>
            <a:ext cx="8973349" cy="2057042"/>
            <a:chOff x="105764" y="1267971"/>
            <a:chExt cx="8973349" cy="205704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E8C8A8D-955D-159C-AD80-6100084CEF1E}"/>
                </a:ext>
              </a:extLst>
            </p:cNvPr>
            <p:cNvSpPr/>
            <p:nvPr/>
          </p:nvSpPr>
          <p:spPr>
            <a:xfrm>
              <a:off x="105764" y="1434256"/>
              <a:ext cx="2699631" cy="711933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9FEB370-4889-671F-AF14-BFD8573AB72A}"/>
                </a:ext>
              </a:extLst>
            </p:cNvPr>
            <p:cNvSpPr/>
            <p:nvPr/>
          </p:nvSpPr>
          <p:spPr>
            <a:xfrm>
              <a:off x="6166666" y="1267971"/>
              <a:ext cx="2912447" cy="205704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003FB0C-68D0-2B4B-671B-E77710DAE3EA}"/>
              </a:ext>
            </a:extLst>
          </p:cNvPr>
          <p:cNvGrpSpPr/>
          <p:nvPr/>
        </p:nvGrpSpPr>
        <p:grpSpPr>
          <a:xfrm>
            <a:off x="3287009" y="2660305"/>
            <a:ext cx="3987013" cy="1139478"/>
            <a:chOff x="3255479" y="2617970"/>
            <a:chExt cx="3987013" cy="113947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2E154C0-5D24-4AE4-42B1-C839D92F9603}"/>
                </a:ext>
              </a:extLst>
            </p:cNvPr>
            <p:cNvSpPr/>
            <p:nvPr/>
          </p:nvSpPr>
          <p:spPr>
            <a:xfrm>
              <a:off x="3255479" y="2617970"/>
              <a:ext cx="2315588" cy="381000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CD54FC8-5F94-E7D0-1FF4-4316E5F1F103}"/>
                </a:ext>
              </a:extLst>
            </p:cNvPr>
            <p:cNvSpPr/>
            <p:nvPr/>
          </p:nvSpPr>
          <p:spPr>
            <a:xfrm>
              <a:off x="6167670" y="3395665"/>
              <a:ext cx="1074822" cy="3617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057F094-0224-2B4B-AF55-69B664E4AD55}"/>
              </a:ext>
            </a:extLst>
          </p:cNvPr>
          <p:cNvGrpSpPr/>
          <p:nvPr/>
        </p:nvGrpSpPr>
        <p:grpSpPr>
          <a:xfrm>
            <a:off x="2933706" y="3232674"/>
            <a:ext cx="6202088" cy="2265911"/>
            <a:chOff x="2902176" y="3190339"/>
            <a:chExt cx="6202088" cy="226591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D62B6BB-7C31-1BC2-3449-3C89A78885DC}"/>
                </a:ext>
              </a:extLst>
            </p:cNvPr>
            <p:cNvSpPr/>
            <p:nvPr/>
          </p:nvSpPr>
          <p:spPr>
            <a:xfrm>
              <a:off x="2902176" y="3190339"/>
              <a:ext cx="3068802" cy="458565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9387D9E-BA74-F27E-77D2-CF242BBFEFC0}"/>
                </a:ext>
              </a:extLst>
            </p:cNvPr>
            <p:cNvSpPr/>
            <p:nvPr/>
          </p:nvSpPr>
          <p:spPr>
            <a:xfrm>
              <a:off x="6167670" y="3820368"/>
              <a:ext cx="2936594" cy="163588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A992FE4-9EFA-E909-35F7-696B71F3A113}"/>
              </a:ext>
            </a:extLst>
          </p:cNvPr>
          <p:cNvGrpSpPr/>
          <p:nvPr/>
        </p:nvGrpSpPr>
        <p:grpSpPr>
          <a:xfrm>
            <a:off x="2911089" y="1898494"/>
            <a:ext cx="6819330" cy="2479449"/>
            <a:chOff x="2879559" y="1856159"/>
            <a:chExt cx="6819330" cy="247944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0C1EEB5-F80F-F3F9-41AC-17FBA140AA66}"/>
                </a:ext>
              </a:extLst>
            </p:cNvPr>
            <p:cNvSpPr/>
            <p:nvPr/>
          </p:nvSpPr>
          <p:spPr>
            <a:xfrm>
              <a:off x="2879559" y="3877044"/>
              <a:ext cx="3169546" cy="458564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FC63143-CA12-6237-DBBA-A75E84B195A5}"/>
                </a:ext>
              </a:extLst>
            </p:cNvPr>
            <p:cNvSpPr/>
            <p:nvPr/>
          </p:nvSpPr>
          <p:spPr>
            <a:xfrm>
              <a:off x="9257582" y="1856159"/>
              <a:ext cx="441307" cy="143314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B4ABF39-BDB6-F406-5952-0C281070408E}"/>
              </a:ext>
            </a:extLst>
          </p:cNvPr>
          <p:cNvGrpSpPr/>
          <p:nvPr/>
        </p:nvGrpSpPr>
        <p:grpSpPr>
          <a:xfrm>
            <a:off x="3054207" y="1310306"/>
            <a:ext cx="7729990" cy="4638301"/>
            <a:chOff x="3022677" y="1267971"/>
            <a:chExt cx="7729990" cy="463830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CBEA93A-5C8B-AF51-B69B-EE5FAE7CC901}"/>
                </a:ext>
              </a:extLst>
            </p:cNvPr>
            <p:cNvSpPr/>
            <p:nvPr/>
          </p:nvSpPr>
          <p:spPr>
            <a:xfrm>
              <a:off x="3022677" y="5031200"/>
              <a:ext cx="2958002" cy="875072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C86A1FB-4A8F-4508-80AE-363E667A9894}"/>
                </a:ext>
              </a:extLst>
            </p:cNvPr>
            <p:cNvSpPr/>
            <p:nvPr/>
          </p:nvSpPr>
          <p:spPr>
            <a:xfrm>
              <a:off x="9739251" y="1267971"/>
              <a:ext cx="1013416" cy="90372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2714F01-6721-1421-DED2-BF9EC84FF8CB}"/>
              </a:ext>
            </a:extLst>
          </p:cNvPr>
          <p:cNvGrpSpPr/>
          <p:nvPr/>
        </p:nvGrpSpPr>
        <p:grpSpPr>
          <a:xfrm>
            <a:off x="3188178" y="3407988"/>
            <a:ext cx="8870649" cy="1512484"/>
            <a:chOff x="3156648" y="3365653"/>
            <a:chExt cx="8870649" cy="151248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C52502F-3774-D475-B8F6-8774AB1B2D32}"/>
                </a:ext>
              </a:extLst>
            </p:cNvPr>
            <p:cNvSpPr/>
            <p:nvPr/>
          </p:nvSpPr>
          <p:spPr>
            <a:xfrm>
              <a:off x="3156648" y="4419573"/>
              <a:ext cx="2565922" cy="458564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6EA9F24-C92F-2398-6171-3BCC95F295A0}"/>
                </a:ext>
              </a:extLst>
            </p:cNvPr>
            <p:cNvSpPr/>
            <p:nvPr/>
          </p:nvSpPr>
          <p:spPr>
            <a:xfrm>
              <a:off x="9266372" y="3365653"/>
              <a:ext cx="2760925" cy="44455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99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AB7E40-ACF6-D3C4-E06B-529B0CFAE0C9}"/>
              </a:ext>
            </a:extLst>
          </p:cNvPr>
          <p:cNvSpPr txBox="1"/>
          <p:nvPr/>
        </p:nvSpPr>
        <p:spPr>
          <a:xfrm>
            <a:off x="158400" y="648000"/>
            <a:ext cx="8696961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</a:t>
            </a: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Uneven Block Sizes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Redundant Zero Fill-ins</a:t>
            </a:r>
            <a:endParaRPr kumimoji="1"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High </a:t>
            </a:r>
            <a:r>
              <a:rPr kumimoji="1"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Costs</a:t>
            </a:r>
          </a:p>
          <a:p>
            <a:pPr>
              <a:lnSpc>
                <a:spcPts val="3200"/>
              </a:lnSpc>
            </a:pPr>
            <a:endParaRPr kumimoji="1" lang="en-US" altLang="zh-CN" sz="28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PanguLU</a:t>
            </a:r>
            <a:endParaRPr kumimoji="1" lang="en-US" altLang="zh-CN" sz="32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</a:t>
            </a:r>
          </a:p>
          <a:p>
            <a:pPr>
              <a:lnSpc>
                <a:spcPts val="3200"/>
              </a:lnSpc>
            </a:pPr>
            <a:r>
              <a:rPr kumimoji="1" lang="en-US" altLang="zh-CN" sz="28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Layout and Mapping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Sparse Kernels and Algorithm Selection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</a:t>
            </a:r>
          </a:p>
          <a:p>
            <a:pPr>
              <a:lnSpc>
                <a:spcPts val="3200"/>
              </a:lnSpc>
            </a:pPr>
            <a:endParaRPr kumimoji="1" lang="en-US" altLang="zh-CN" sz="28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</a:t>
            </a: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Performance Evaluation</a:t>
            </a:r>
          </a:p>
          <a:p>
            <a:pPr>
              <a:lnSpc>
                <a:spcPts val="3200"/>
              </a:lnSpc>
            </a:pPr>
            <a:endParaRPr kumimoji="1" lang="en-US" altLang="zh-CN" sz="32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9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FD250F1-442E-49BC-C1FA-6B86D892A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00015"/>
              </p:ext>
            </p:extLst>
          </p:nvPr>
        </p:nvGraphicFramePr>
        <p:xfrm>
          <a:off x="1667563" y="1004934"/>
          <a:ext cx="9670997" cy="4690708"/>
        </p:xfrm>
        <a:graphic>
          <a:graphicData uri="http://schemas.openxmlformats.org/drawingml/2006/table">
            <a:tbl>
              <a:tblPr firstRow="1" bandRow="1"/>
              <a:tblGrid>
                <a:gridCol w="5508308">
                  <a:extLst>
                    <a:ext uri="{9D8B030D-6E8A-4147-A177-3AD203B41FA5}">
                      <a16:colId xmlns:a16="http://schemas.microsoft.com/office/drawing/2014/main" val="3548769311"/>
                    </a:ext>
                  </a:extLst>
                </a:gridCol>
                <a:gridCol w="4162689">
                  <a:extLst>
                    <a:ext uri="{9D8B030D-6E8A-4147-A177-3AD203B41FA5}">
                      <a16:colId xmlns:a16="http://schemas.microsoft.com/office/drawing/2014/main" val="750862765"/>
                    </a:ext>
                  </a:extLst>
                </a:gridCol>
              </a:tblGrid>
              <a:tr h="5687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experimental platforms</a:t>
                      </a:r>
                      <a:endParaRPr lang="zh-CN" altLang="en-US" sz="2400" b="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BE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heterogeneous </a:t>
                      </a:r>
                    </a:p>
                    <a:p>
                      <a:pPr algn="ctr"/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 Solvers</a:t>
                      </a:r>
                      <a:endParaRPr lang="zh-CN" altLang="en-US" sz="2400" b="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B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59806"/>
                  </a:ext>
                </a:extLst>
              </a:tr>
              <a:tr h="19338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* NVIDIA A100 GPUs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 GB, B/W 1555GB/s)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* Intel Xeon 8180 CPUs @ 2.5 GHz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(512GB DDR4)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9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SuperLU_DIST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8.1.2</a:t>
                      </a:r>
                    </a:p>
                    <a:p>
                      <a:pPr algn="ctr"/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PanguLU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3.5</a:t>
                      </a:r>
                    </a:p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7489"/>
                  </a:ext>
                </a:extLst>
              </a:tr>
              <a:tr h="19338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* AMD MI50 GPUs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 GB, B/W 1024GB/s)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* AMD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Epyc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7601 CPU @ 2.2 GHz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(128GB DDR4)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AD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SuperLU_DIST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8.1.2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PanguLU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3.5</a:t>
                      </a:r>
                    </a:p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34117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EF91479A-6492-48CF-95E5-AF51CABB4C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6" y="3308110"/>
            <a:ext cx="1522080" cy="100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B5F404-5580-44E1-9CCD-1C28B8949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4" y="1854933"/>
            <a:ext cx="1372076" cy="1090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C4A22C-3013-4E4A-8C0E-7030947E2F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39" y="4534433"/>
            <a:ext cx="1167391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43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A156DCB1-8403-5201-F3FA-5ADFCFD762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273825"/>
                  </p:ext>
                </p:extLst>
              </p:nvPr>
            </p:nvGraphicFramePr>
            <p:xfrm>
              <a:off x="708052" y="1016333"/>
              <a:ext cx="10769202" cy="504552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794867">
                      <a:extLst>
                        <a:ext uri="{9D8B030D-6E8A-4147-A177-3AD203B41FA5}">
                          <a16:colId xmlns:a16="http://schemas.microsoft.com/office/drawing/2014/main" val="79199360"/>
                        </a:ext>
                      </a:extLst>
                    </a:gridCol>
                    <a:gridCol w="1794867">
                      <a:extLst>
                        <a:ext uri="{9D8B030D-6E8A-4147-A177-3AD203B41FA5}">
                          <a16:colId xmlns:a16="http://schemas.microsoft.com/office/drawing/2014/main" val="2934745230"/>
                        </a:ext>
                      </a:extLst>
                    </a:gridCol>
                    <a:gridCol w="1794867">
                      <a:extLst>
                        <a:ext uri="{9D8B030D-6E8A-4147-A177-3AD203B41FA5}">
                          <a16:colId xmlns:a16="http://schemas.microsoft.com/office/drawing/2014/main" val="3894937648"/>
                        </a:ext>
                      </a:extLst>
                    </a:gridCol>
                    <a:gridCol w="1794867">
                      <a:extLst>
                        <a:ext uri="{9D8B030D-6E8A-4147-A177-3AD203B41FA5}">
                          <a16:colId xmlns:a16="http://schemas.microsoft.com/office/drawing/2014/main" val="2167717114"/>
                        </a:ext>
                      </a:extLst>
                    </a:gridCol>
                    <a:gridCol w="1794867">
                      <a:extLst>
                        <a:ext uri="{9D8B030D-6E8A-4147-A177-3AD203B41FA5}">
                          <a16:colId xmlns:a16="http://schemas.microsoft.com/office/drawing/2014/main" val="1586663135"/>
                        </a:ext>
                      </a:extLst>
                    </a:gridCol>
                    <a:gridCol w="1794867">
                      <a:extLst>
                        <a:ext uri="{9D8B030D-6E8A-4147-A177-3AD203B41FA5}">
                          <a16:colId xmlns:a16="http://schemas.microsoft.com/office/drawing/2014/main" val="2313294385"/>
                        </a:ext>
                      </a:extLst>
                    </a:gridCol>
                  </a:tblGrid>
                  <a:tr h="59634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Matrix 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n(A)</a:t>
                          </a:r>
                        </a:p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800" b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)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nnz(A)</a:t>
                          </a:r>
                        </a:p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800" b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)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SuperLU</a:t>
                          </a:r>
                        </a:p>
                        <a:p>
                          <a:pPr algn="ctr" fontAlgn="b"/>
                          <a:r>
                            <a:rPr lang="en-US" altLang="zh-CN" sz="1800" b="1" u="none" strike="noStrike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nnz</a:t>
                          </a:r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(L + U)</a:t>
                          </a:r>
                        </a:p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800" b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)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PanguLU</a:t>
                          </a:r>
                        </a:p>
                        <a:p>
                          <a:pPr algn="ctr" fontAlgn="b"/>
                          <a:r>
                            <a:rPr lang="en-US" altLang="zh-CN" sz="1800" b="1" u="none" strike="noStrike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nnz</a:t>
                          </a:r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(L + U)</a:t>
                          </a:r>
                        </a:p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800" b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)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PanguLU</a:t>
                          </a:r>
                        </a:p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FLOPs</a:t>
                          </a:r>
                        </a:p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800" b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1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)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5270919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ASIC_680k 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2.64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7.68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377469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audikw_1 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9.44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77.65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25.39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24.74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117.65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35876619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cage12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5.83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5.7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42.3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02893586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CoupCons3D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4.17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17.28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5.26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4.99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9.05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1339543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dielFilterV3real 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11.03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89.31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11.33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10.77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20.08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6734266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ecology1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1.31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15278491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G3_circuit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15.85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7.66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1.81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7174211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Ga41As41H72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18.49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46.11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45.74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813.72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76437520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Hook_1498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14.98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59.37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30.59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29.44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163.27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97125903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inline_1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5.04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36.82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3.59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2.52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1302106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ldoor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9.52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42.49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1.45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51688467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nlpkkt80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10.62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28.19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38.52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33.92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329.49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58914673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Serena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13.91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64.13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55.33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54.31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598.51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0767833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Si87H76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2.4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10.66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39.42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39.08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662.3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83654126"/>
                      </a:ext>
                    </a:extLst>
                  </a:tr>
                  <a:tr h="2003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SiO2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1.55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11.28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20.69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20.47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267.25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202507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A156DCB1-8403-5201-F3FA-5ADFCFD762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273825"/>
                  </p:ext>
                </p:extLst>
              </p:nvPr>
            </p:nvGraphicFramePr>
            <p:xfrm>
              <a:off x="708052" y="1016333"/>
              <a:ext cx="10769202" cy="504552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794867">
                      <a:extLst>
                        <a:ext uri="{9D8B030D-6E8A-4147-A177-3AD203B41FA5}">
                          <a16:colId xmlns:a16="http://schemas.microsoft.com/office/drawing/2014/main" val="79199360"/>
                        </a:ext>
                      </a:extLst>
                    </a:gridCol>
                    <a:gridCol w="1794867">
                      <a:extLst>
                        <a:ext uri="{9D8B030D-6E8A-4147-A177-3AD203B41FA5}">
                          <a16:colId xmlns:a16="http://schemas.microsoft.com/office/drawing/2014/main" val="2934745230"/>
                        </a:ext>
                      </a:extLst>
                    </a:gridCol>
                    <a:gridCol w="1794867">
                      <a:extLst>
                        <a:ext uri="{9D8B030D-6E8A-4147-A177-3AD203B41FA5}">
                          <a16:colId xmlns:a16="http://schemas.microsoft.com/office/drawing/2014/main" val="3894937648"/>
                        </a:ext>
                      </a:extLst>
                    </a:gridCol>
                    <a:gridCol w="1794867">
                      <a:extLst>
                        <a:ext uri="{9D8B030D-6E8A-4147-A177-3AD203B41FA5}">
                          <a16:colId xmlns:a16="http://schemas.microsoft.com/office/drawing/2014/main" val="2167717114"/>
                        </a:ext>
                      </a:extLst>
                    </a:gridCol>
                    <a:gridCol w="1794867">
                      <a:extLst>
                        <a:ext uri="{9D8B030D-6E8A-4147-A177-3AD203B41FA5}">
                          <a16:colId xmlns:a16="http://schemas.microsoft.com/office/drawing/2014/main" val="1586663135"/>
                        </a:ext>
                      </a:extLst>
                    </a:gridCol>
                    <a:gridCol w="1794867">
                      <a:extLst>
                        <a:ext uri="{9D8B030D-6E8A-4147-A177-3AD203B41FA5}">
                          <a16:colId xmlns:a16="http://schemas.microsoft.com/office/drawing/2014/main" val="2313294385"/>
                        </a:ext>
                      </a:extLst>
                    </a:gridCol>
                  </a:tblGrid>
                  <a:tr h="8354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Matrix 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361" t="-8029" r="-402381" b="-521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678" t="-8029" r="-301017" b="-521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1701" t="-8029" r="-202041" b="-521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339" t="-8029" r="-101356" b="-521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2041" t="-8029" r="-1701" b="-5218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270919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ASIC_680k 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2.64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7.68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377469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audikw_1 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9.44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77.65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25.39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24.74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117.65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35876619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cage12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5.83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5.7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42.3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02893586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CoupCons3D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4.17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17.28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5.26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4.99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9.05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1339543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dielFilterV3real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11.03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89.31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11.33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10.77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20.08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6734266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ecology1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1.31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15278491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G3_circuit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15.85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7.66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1.81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7174211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Ga41As41H72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18.49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46.11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45.74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813.72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76437520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Hook_1498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14.98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59.37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30.59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29.44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163.27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97125903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inline_1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5.04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36.82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3.59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2.52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1302106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ldoor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9.52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42.49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1.45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51688467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nlpkkt80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10.62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28.19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38.52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33.92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329.49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58914673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Serena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13.91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64.13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55.33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54.31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598.51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0767833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Si87H76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2.4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10.66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39.42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39.08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662.3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83654126"/>
                      </a:ext>
                    </a:extLst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SiO2 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1.55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11.28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20.69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20.47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267.25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202507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C0ED79A2-EACF-C7AD-0BE3-BD932F9670EF}"/>
              </a:ext>
            </a:extLst>
          </p:cNvPr>
          <p:cNvSpPr/>
          <p:nvPr/>
        </p:nvSpPr>
        <p:spPr>
          <a:xfrm>
            <a:off x="158400" y="648000"/>
            <a:ext cx="120146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sparse matrices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zh-CN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SuiteSparse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Matrix Collection.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DC810AA-37B4-D425-A5AC-6ED4EA47A4E8}"/>
              </a:ext>
            </a:extLst>
          </p:cNvPr>
          <p:cNvSpPr txBox="1"/>
          <p:nvPr/>
        </p:nvSpPr>
        <p:spPr>
          <a:xfrm>
            <a:off x="159721" y="32400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C1BB38-2826-0E90-A70B-4ED966719628}"/>
              </a:ext>
            </a:extLst>
          </p:cNvPr>
          <p:cNvGrpSpPr/>
          <p:nvPr/>
        </p:nvGrpSpPr>
        <p:grpSpPr>
          <a:xfrm>
            <a:off x="158400" y="1006708"/>
            <a:ext cx="12103330" cy="5572134"/>
            <a:chOff x="158400" y="1000178"/>
            <a:chExt cx="12103330" cy="55721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B4FA612-253B-4938-0DFE-07CD1115F245}"/>
                </a:ext>
              </a:extLst>
            </p:cNvPr>
            <p:cNvSpPr/>
            <p:nvPr/>
          </p:nvSpPr>
          <p:spPr>
            <a:xfrm>
              <a:off x="158400" y="5987537"/>
              <a:ext cx="121033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he number of </a:t>
              </a:r>
              <a:r>
                <a:rPr lang="en-US" altLang="zh-CN" sz="16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nonzeros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before and after </a:t>
              </a:r>
              <a:r>
                <a:rPr lang="en-US" altLang="zh-CN" sz="16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SuperLU_DIST’s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symbolic </a:t>
              </a:r>
              <a:r>
                <a:rPr lang="en-US" altLang="zh-CN" sz="16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factorisation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the number of </a:t>
              </a:r>
              <a:r>
                <a:rPr lang="en-US" altLang="zh-CN" sz="16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nonzeros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before and after </a:t>
              </a:r>
              <a:r>
                <a:rPr lang="en-US" altLang="zh-CN" sz="16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PanguLU’s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symbolic </a:t>
              </a:r>
              <a:r>
                <a:rPr lang="en-US" altLang="zh-CN" sz="16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factorisation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as well as the total number of floating-point operations in </a:t>
              </a:r>
              <a:r>
                <a:rPr lang="en-US" altLang="zh-CN" sz="16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PanguLU’s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numeric </a:t>
              </a:r>
              <a:r>
                <a:rPr lang="en-US" altLang="zh-CN" sz="16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factorisation</a:t>
              </a:r>
              <a:r>
                <a:rPr lang="en-US" altLang="zh-CN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341D940-2635-A307-9F1C-36CA0B152CCC}"/>
                </a:ext>
              </a:extLst>
            </p:cNvPr>
            <p:cNvSpPr/>
            <p:nvPr/>
          </p:nvSpPr>
          <p:spPr>
            <a:xfrm>
              <a:off x="6105475" y="1000178"/>
              <a:ext cx="1783341" cy="8449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FAF4228-DAC5-AD3F-E70E-78A1E384A0AB}"/>
                </a:ext>
              </a:extLst>
            </p:cNvPr>
            <p:cNvSpPr/>
            <p:nvPr/>
          </p:nvSpPr>
          <p:spPr>
            <a:xfrm>
              <a:off x="7896173" y="1000178"/>
              <a:ext cx="1783341" cy="8449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CC74624-FB43-703C-246D-9C3004BB09E2}"/>
                </a:ext>
              </a:extLst>
            </p:cNvPr>
            <p:cNvSpPr/>
            <p:nvPr/>
          </p:nvSpPr>
          <p:spPr>
            <a:xfrm>
              <a:off x="9677419" y="1001280"/>
              <a:ext cx="1783341" cy="8449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73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表&#10;&#10;描述已自动生成">
            <a:extLst>
              <a:ext uri="{FF2B5EF4-FFF2-40B4-BE49-F238E27FC236}">
                <a16:creationId xmlns:a16="http://schemas.microsoft.com/office/drawing/2014/main" id="{920012D7-F0B4-778F-00C1-ACED431A58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5" y="651277"/>
            <a:ext cx="7677097" cy="4652243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837E53-2A6F-6044-7315-C825DE5DF8BB}"/>
              </a:ext>
            </a:extLst>
          </p:cNvPr>
          <p:cNvSpPr/>
          <p:nvPr/>
        </p:nvSpPr>
        <p:spPr>
          <a:xfrm>
            <a:off x="7685904" y="542308"/>
            <a:ext cx="449083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with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SuperLU_DIST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achieves an average speedup of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2.53x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2.79x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NVIDIA GPU platform and the AMD GPU platform, with speedups ranging from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1.10x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11.70x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1.12x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17.97x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respectively.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88D7F57-F4CF-5F3C-6283-0EC7772F8BAE}"/>
              </a:ext>
            </a:extLst>
          </p:cNvPr>
          <p:cNvSpPr/>
          <p:nvPr/>
        </p:nvSpPr>
        <p:spPr>
          <a:xfrm>
            <a:off x="0" y="5497624"/>
            <a:ext cx="794966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figure, t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altLang="zh-CN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 lines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1600" dirty="0">
                <a:solidFill>
                  <a:srgbClr val="4682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blue lines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indicate the performance of </a:t>
            </a:r>
            <a:r>
              <a:rPr lang="en-US" altLang="zh-CN" sz="1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SuperLU_DIST</a:t>
            </a:r>
            <a:r>
              <a:rPr lang="en-US" altLang="zh-CN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1600" dirty="0" err="1">
                <a:solidFill>
                  <a:srgbClr val="4682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respectively, while the solid lines and dotted lines indicate the performance on the A100 GPU and MI50 GPU platforms, respectively.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52A8B45-66FB-E2C6-23B9-8CEC7F2A73A7}"/>
              </a:ext>
            </a:extLst>
          </p:cNvPr>
          <p:cNvGrpSpPr/>
          <p:nvPr/>
        </p:nvGrpSpPr>
        <p:grpSpPr>
          <a:xfrm>
            <a:off x="2106358" y="605556"/>
            <a:ext cx="9962410" cy="3820080"/>
            <a:chOff x="2627518" y="717599"/>
            <a:chExt cx="9962410" cy="382008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11C3757-51CF-EE6A-3A2B-9062434CE666}"/>
                </a:ext>
              </a:extLst>
            </p:cNvPr>
            <p:cNvSpPr/>
            <p:nvPr/>
          </p:nvSpPr>
          <p:spPr>
            <a:xfrm>
              <a:off x="2627518" y="717599"/>
              <a:ext cx="1887633" cy="1241957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B0466AA-6212-80B5-530B-2180493C9467}"/>
                </a:ext>
              </a:extLst>
            </p:cNvPr>
            <p:cNvSpPr/>
            <p:nvPr/>
          </p:nvSpPr>
          <p:spPr>
            <a:xfrm>
              <a:off x="8471528" y="2809679"/>
              <a:ext cx="4118400" cy="1728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Especially, </a:t>
              </a:r>
              <a:r>
                <a:rPr lang="en-US" altLang="zh-CN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PanguLU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achieves significant performance advantages for irregular matrices such as ASIC_680k with speedups of up to 11.70x and 17.97x on the two GPU platforms, respectively.</a:t>
              </a:r>
              <a:endParaRPr lang="zh-CN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82C5B80-9B56-5358-DEB4-ADAA5DB3CE62}"/>
                </a:ext>
              </a:extLst>
            </p:cNvPr>
            <p:cNvCxnSpPr>
              <a:cxnSpLocks/>
              <a:stCxn id="12" idx="1"/>
              <a:endCxn id="11" idx="3"/>
            </p:cNvCxnSpPr>
            <p:nvPr/>
          </p:nvCxnSpPr>
          <p:spPr>
            <a:xfrm flipH="1" flipV="1">
              <a:off x="4515151" y="1338578"/>
              <a:ext cx="3956377" cy="2335101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59AB73-264D-8083-C400-B0270F8F3C35}"/>
              </a:ext>
            </a:extLst>
          </p:cNvPr>
          <p:cNvGrpSpPr/>
          <p:nvPr/>
        </p:nvGrpSpPr>
        <p:grpSpPr>
          <a:xfrm>
            <a:off x="194893" y="2941320"/>
            <a:ext cx="11873829" cy="3547251"/>
            <a:chOff x="-1599508" y="2762994"/>
            <a:chExt cx="11873829" cy="354725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A6C086-863E-7310-2EDC-7D8176892BC9}"/>
                </a:ext>
              </a:extLst>
            </p:cNvPr>
            <p:cNvSpPr/>
            <p:nvPr/>
          </p:nvSpPr>
          <p:spPr>
            <a:xfrm>
              <a:off x="-1599508" y="2762994"/>
              <a:ext cx="1887634" cy="1201851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847D188-89D1-A746-1B23-14C8AE1D4095}"/>
                </a:ext>
              </a:extLst>
            </p:cNvPr>
            <p:cNvCxnSpPr>
              <a:cxnSpLocks/>
              <a:stCxn id="16" idx="1"/>
              <a:endCxn id="10" idx="3"/>
            </p:cNvCxnSpPr>
            <p:nvPr/>
          </p:nvCxnSpPr>
          <p:spPr>
            <a:xfrm flipH="1" flipV="1">
              <a:off x="288126" y="3363920"/>
              <a:ext cx="5867143" cy="1938325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CCB2905-735C-9115-BAB7-2F4E7F5C55B5}"/>
                </a:ext>
              </a:extLst>
            </p:cNvPr>
            <p:cNvSpPr/>
            <p:nvPr/>
          </p:nvSpPr>
          <p:spPr>
            <a:xfrm>
              <a:off x="6155269" y="4294245"/>
              <a:ext cx="4119052" cy="201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PanguLU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achieves good scalability on the Ga41As41H72 matrix as the number of GPUs increases. Compared with a single GPU, </a:t>
              </a:r>
              <a:r>
                <a:rPr lang="en-US" altLang="zh-CN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PanguLU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scales to 47.51x and 74.84x on 128 A100 GPUs and 128 MI50 GPUs, respectively.</a:t>
              </a:r>
              <a:endParaRPr lang="zh-CN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4D8BA3CF-DB03-7BF2-53F0-9AD0D8ABD9C2}"/>
              </a:ext>
            </a:extLst>
          </p:cNvPr>
          <p:cNvSpPr txBox="1"/>
          <p:nvPr/>
        </p:nvSpPr>
        <p:spPr>
          <a:xfrm>
            <a:off x="-88562" y="32400"/>
            <a:ext cx="869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of Numeric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endParaRPr kumimoji="1"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BA3CF-DB03-7BF2-53F0-9AD0D8ABD9C2}"/>
              </a:ext>
            </a:extLst>
          </p:cNvPr>
          <p:cNvSpPr txBox="1"/>
          <p:nvPr/>
        </p:nvSpPr>
        <p:spPr>
          <a:xfrm>
            <a:off x="159721" y="32400"/>
            <a:ext cx="653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Time on a Single GPU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FBBE036-4F84-0C09-51D7-05059AADD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57213"/>
              </p:ext>
            </p:extLst>
          </p:nvPr>
        </p:nvGraphicFramePr>
        <p:xfrm>
          <a:off x="591537" y="1386027"/>
          <a:ext cx="11014078" cy="48450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76227">
                  <a:extLst>
                    <a:ext uri="{9D8B030D-6E8A-4147-A177-3AD203B41FA5}">
                      <a16:colId xmlns:a16="http://schemas.microsoft.com/office/drawing/2014/main" val="3551905354"/>
                    </a:ext>
                  </a:extLst>
                </a:gridCol>
                <a:gridCol w="1277291">
                  <a:extLst>
                    <a:ext uri="{9D8B030D-6E8A-4147-A177-3AD203B41FA5}">
                      <a16:colId xmlns:a16="http://schemas.microsoft.com/office/drawing/2014/main" val="2441772204"/>
                    </a:ext>
                  </a:extLst>
                </a:gridCol>
                <a:gridCol w="1536608">
                  <a:extLst>
                    <a:ext uri="{9D8B030D-6E8A-4147-A177-3AD203B41FA5}">
                      <a16:colId xmlns:a16="http://schemas.microsoft.com/office/drawing/2014/main" val="2145119527"/>
                    </a:ext>
                  </a:extLst>
                </a:gridCol>
                <a:gridCol w="1216912">
                  <a:extLst>
                    <a:ext uri="{9D8B030D-6E8A-4147-A177-3AD203B41FA5}">
                      <a16:colId xmlns:a16="http://schemas.microsoft.com/office/drawing/2014/main" val="276400320"/>
                    </a:ext>
                  </a:extLst>
                </a:gridCol>
                <a:gridCol w="1376760">
                  <a:extLst>
                    <a:ext uri="{9D8B030D-6E8A-4147-A177-3AD203B41FA5}">
                      <a16:colId xmlns:a16="http://schemas.microsoft.com/office/drawing/2014/main" val="2714619043"/>
                    </a:ext>
                  </a:extLst>
                </a:gridCol>
                <a:gridCol w="1376760">
                  <a:extLst>
                    <a:ext uri="{9D8B030D-6E8A-4147-A177-3AD203B41FA5}">
                      <a16:colId xmlns:a16="http://schemas.microsoft.com/office/drawing/2014/main" val="2013588537"/>
                    </a:ext>
                  </a:extLst>
                </a:gridCol>
                <a:gridCol w="1376760">
                  <a:extLst>
                    <a:ext uri="{9D8B030D-6E8A-4147-A177-3AD203B41FA5}">
                      <a16:colId xmlns:a16="http://schemas.microsoft.com/office/drawing/2014/main" val="2058141608"/>
                    </a:ext>
                  </a:extLst>
                </a:gridCol>
                <a:gridCol w="1376760">
                  <a:extLst>
                    <a:ext uri="{9D8B030D-6E8A-4147-A177-3AD203B41FA5}">
                      <a16:colId xmlns:a16="http://schemas.microsoft.com/office/drawing/2014/main" val="780800143"/>
                    </a:ext>
                  </a:extLst>
                </a:gridCol>
              </a:tblGrid>
              <a:tr h="200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</a:rPr>
                        <a:t>Matrix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</a:rPr>
                        <a:t>Panel Fact Time (s)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</a:rPr>
                        <a:t>Schur Time (s)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</a:rPr>
                        <a:t>All Time (s)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0324995"/>
                  </a:ext>
                </a:extLst>
              </a:tr>
              <a:tr h="200096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SuperLU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PanguLU</a:t>
                      </a: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SuperLU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PanguLU</a:t>
                      </a: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SuperLU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PanguLU</a:t>
                      </a: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</a:rPr>
                        <a:t>Speedup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1208141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apache2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3.61x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6227515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ASIC_680k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982.36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46.92x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159846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audikw_1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764.83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207.29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4.19x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18041790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cage12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3570.76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3586.56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42.88x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1576295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CoupCons3D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3.63x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24402806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dielFilterV3real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169.54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3.40x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03047997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ecology1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53184122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G3_circuit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3.22x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6785169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Ga41As41H72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979.85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21893.96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1275.41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22873.81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1356.32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16.86x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9598301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Hook_1498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1208.79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230.17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1326.56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296.47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4.47x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136017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inline_1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80742867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ldoor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90961759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nlpkkt80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173.69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1816.94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537.19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1990.63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3.22x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9763108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Serena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3551.09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899.36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3789.69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1015.35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3.73x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02066520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Si87H76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152.21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17245.73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1034.96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17397.94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1109.84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15.68x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12668744"/>
                  </a:ext>
                </a:extLst>
              </a:tr>
              <a:tr h="17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9762.91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9840.69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449.17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21.91x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059697"/>
                  </a:ext>
                </a:extLst>
              </a:tr>
              <a:tr h="200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Geometric Mean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6.54x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22851941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848575F-BAD4-A1EE-63DE-258EA3C49CE6}"/>
              </a:ext>
            </a:extLst>
          </p:cNvPr>
          <p:cNvSpPr/>
          <p:nvPr/>
        </p:nvSpPr>
        <p:spPr>
          <a:xfrm>
            <a:off x="1297048" y="6237273"/>
            <a:ext cx="1201466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Kernel time comparison of </a:t>
            </a:r>
            <a:r>
              <a:rPr lang="en-US" altLang="zh-CN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SuperLU_DIST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16 test matrices on a </a:t>
            </a:r>
            <a:r>
              <a:rPr lang="en-US" altLang="zh-CN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signle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A100 GPU.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0BA2ED-7A58-4703-6B49-4CD64BDD7E79}"/>
              </a:ext>
            </a:extLst>
          </p:cNvPr>
          <p:cNvSpPr/>
          <p:nvPr/>
        </p:nvSpPr>
        <p:spPr>
          <a:xfrm>
            <a:off x="158400" y="648000"/>
            <a:ext cx="120146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achieves better performance by using sparse kernel on a single GPU.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AACE646-7697-81B5-F7B5-C02313A39068}"/>
              </a:ext>
            </a:extLst>
          </p:cNvPr>
          <p:cNvGrpSpPr/>
          <p:nvPr/>
        </p:nvGrpSpPr>
        <p:grpSpPr>
          <a:xfrm>
            <a:off x="168935" y="955181"/>
            <a:ext cx="12192000" cy="5286017"/>
            <a:chOff x="-9860" y="261821"/>
            <a:chExt cx="12192000" cy="5286017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A4A609B-0F95-3CB6-4BA5-5163BE44DF91}"/>
                </a:ext>
              </a:extLst>
            </p:cNvPr>
            <p:cNvGrpSpPr/>
            <p:nvPr/>
          </p:nvGrpSpPr>
          <p:grpSpPr>
            <a:xfrm>
              <a:off x="10178187" y="1463605"/>
              <a:ext cx="1102556" cy="815366"/>
              <a:chOff x="10669944" y="1552051"/>
              <a:chExt cx="1102556" cy="815366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96FC98E-045E-5BB2-67C9-E302FFCC5DDF}"/>
                  </a:ext>
                </a:extLst>
              </p:cNvPr>
              <p:cNvSpPr/>
              <p:nvPr/>
            </p:nvSpPr>
            <p:spPr>
              <a:xfrm>
                <a:off x="10669944" y="1552051"/>
                <a:ext cx="1102556" cy="300566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FDB8686-597B-D844-F2D0-105D8E0B3FF5}"/>
                  </a:ext>
                </a:extLst>
              </p:cNvPr>
              <p:cNvSpPr/>
              <p:nvPr/>
            </p:nvSpPr>
            <p:spPr>
              <a:xfrm>
                <a:off x="10669944" y="2066851"/>
                <a:ext cx="1102556" cy="300566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E879361-C462-8073-3110-8A68182745BA}"/>
                </a:ext>
              </a:extLst>
            </p:cNvPr>
            <p:cNvSpPr/>
            <p:nvPr/>
          </p:nvSpPr>
          <p:spPr>
            <a:xfrm>
              <a:off x="10139687" y="5247272"/>
              <a:ext cx="1102556" cy="300566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775CD2B-2445-8639-2F7A-6A14DDE0B4B0}"/>
                </a:ext>
              </a:extLst>
            </p:cNvPr>
            <p:cNvSpPr/>
            <p:nvPr/>
          </p:nvSpPr>
          <p:spPr>
            <a:xfrm>
              <a:off x="-9860" y="261821"/>
              <a:ext cx="12192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 the 16 matrices, </a:t>
              </a:r>
              <a:r>
                <a:rPr lang="en-US" altLang="zh-CN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PanguLU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has a geometric mean of </a:t>
              </a:r>
              <a:r>
                <a:rPr lang="en-US" altLang="zh-CN" sz="2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6.54x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compared </a:t>
              </a:r>
              <a:r>
                <a:rPr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SuperLU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042AF04-EF46-531D-DF7B-6037F8B22ECC}"/>
                </a:ext>
              </a:extLst>
            </p:cNvPr>
            <p:cNvGrpSpPr/>
            <p:nvPr/>
          </p:nvGrpSpPr>
          <p:grpSpPr>
            <a:xfrm>
              <a:off x="589818" y="1465090"/>
              <a:ext cx="1102556" cy="812248"/>
              <a:chOff x="10708444" y="1539019"/>
              <a:chExt cx="1102556" cy="812248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3CFFFD9-843D-D21F-A8CB-09370BC776EB}"/>
                  </a:ext>
                </a:extLst>
              </p:cNvPr>
              <p:cNvSpPr/>
              <p:nvPr/>
            </p:nvSpPr>
            <p:spPr>
              <a:xfrm>
                <a:off x="10708444" y="1539019"/>
                <a:ext cx="1102556" cy="300566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41907C8-42C9-112E-A878-F52FA5B63827}"/>
                  </a:ext>
                </a:extLst>
              </p:cNvPr>
              <p:cNvSpPr/>
              <p:nvPr/>
            </p:nvSpPr>
            <p:spPr>
              <a:xfrm>
                <a:off x="10708444" y="2050701"/>
                <a:ext cx="1102556" cy="300566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05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BA3CF-DB03-7BF2-53F0-9AD0D8ABD9C2}"/>
              </a:ext>
            </a:extLst>
          </p:cNvPr>
          <p:cNvSpPr txBox="1"/>
          <p:nvPr/>
        </p:nvSpPr>
        <p:spPr>
          <a:xfrm>
            <a:off x="159721" y="32400"/>
            <a:ext cx="793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on 128 GPUs</a:t>
            </a:r>
          </a:p>
        </p:txBody>
      </p:sp>
      <p:pic>
        <p:nvPicPr>
          <p:cNvPr id="3" name="图片 2" descr="徽标&#10;&#10;中度可信度描述已自动生成">
            <a:extLst>
              <a:ext uri="{FF2B5EF4-FFF2-40B4-BE49-F238E27FC236}">
                <a16:creationId xmlns:a16="http://schemas.microsoft.com/office/drawing/2014/main" id="{BC533F05-021C-3EDE-1B35-EA0C7AA34C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77307"/>
            <a:ext cx="12192000" cy="295763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D06D285-D6F1-ED77-F230-763072FC654A}"/>
              </a:ext>
            </a:extLst>
          </p:cNvPr>
          <p:cNvSpPr/>
          <p:nvPr/>
        </p:nvSpPr>
        <p:spPr>
          <a:xfrm>
            <a:off x="2543529" y="4026120"/>
            <a:ext cx="861992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of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SuperLU_DIST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128 A100 GPUs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011FAF-34A4-7E89-606F-780E68631C30}"/>
              </a:ext>
            </a:extLst>
          </p:cNvPr>
          <p:cNvSpPr/>
          <p:nvPr/>
        </p:nvSpPr>
        <p:spPr>
          <a:xfrm>
            <a:off x="158400" y="5527708"/>
            <a:ext cx="1186543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shows the synchronization-free scheduling is effective for most matrices in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an average of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2.20x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compared with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SuperLU_DIST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3213597-5330-B4AD-C312-44B7854986CE}"/>
              </a:ext>
            </a:extLst>
          </p:cNvPr>
          <p:cNvGrpSpPr/>
          <p:nvPr/>
        </p:nvGrpSpPr>
        <p:grpSpPr>
          <a:xfrm>
            <a:off x="227096" y="1437511"/>
            <a:ext cx="11702079" cy="3783942"/>
            <a:chOff x="227096" y="1764084"/>
            <a:chExt cx="11702079" cy="3783942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28F6805-5869-0EF6-3440-B13B79B23546}"/>
                </a:ext>
              </a:extLst>
            </p:cNvPr>
            <p:cNvGrpSpPr/>
            <p:nvPr/>
          </p:nvGrpSpPr>
          <p:grpSpPr>
            <a:xfrm>
              <a:off x="2314800" y="1764084"/>
              <a:ext cx="5374715" cy="2472691"/>
              <a:chOff x="2497592" y="1546819"/>
              <a:chExt cx="5374715" cy="2472691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7EC3A3C-2E37-2E92-E255-F0646314CF87}"/>
                  </a:ext>
                </a:extLst>
              </p:cNvPr>
              <p:cNvSpPr/>
              <p:nvPr/>
            </p:nvSpPr>
            <p:spPr>
              <a:xfrm>
                <a:off x="7252351" y="1546819"/>
                <a:ext cx="619956" cy="2472691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1BDAB7E-7F70-0ABD-70BD-0E8C7976A0B9}"/>
                  </a:ext>
                </a:extLst>
              </p:cNvPr>
              <p:cNvSpPr/>
              <p:nvPr/>
            </p:nvSpPr>
            <p:spPr>
              <a:xfrm>
                <a:off x="2497592" y="2075084"/>
                <a:ext cx="619956" cy="1942777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92760D-ED78-520A-4699-9C2E6409B199}"/>
                </a:ext>
              </a:extLst>
            </p:cNvPr>
            <p:cNvSpPr/>
            <p:nvPr/>
          </p:nvSpPr>
          <p:spPr>
            <a:xfrm>
              <a:off x="227096" y="4972026"/>
              <a:ext cx="11702079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Besides, for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structured matrices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such as the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Hook_1498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the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audikw_1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SuperLU_DIST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more easily form 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supernodes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make the computation more regular, and the 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synchronisation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overhead is equal to 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PanguLU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D74D818-C917-1C4E-4470-72C37D03EFA4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H="1" flipV="1">
              <a:off x="2624778" y="4235126"/>
              <a:ext cx="309978" cy="73690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131D1AC-3A21-60CF-A3D4-654DCD1C2C95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H="1" flipV="1">
              <a:off x="7379537" y="4236775"/>
              <a:ext cx="78849" cy="735251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0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0" name="文本框 539">
                <a:extLst>
                  <a:ext uri="{FF2B5EF4-FFF2-40B4-BE49-F238E27FC236}">
                    <a16:creationId xmlns:a16="http://schemas.microsoft.com/office/drawing/2014/main" id="{97571E01-4B31-32FA-CAC5-4BEDB18C58DD}"/>
                  </a:ext>
                </a:extLst>
              </p:cNvPr>
              <p:cNvSpPr txBox="1"/>
              <p:nvPr/>
            </p:nvSpPr>
            <p:spPr>
              <a:xfrm>
                <a:off x="1000800" y="4824000"/>
                <a:ext cx="5413571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=1, 2,…,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+1,…,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! =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40" name="文本框 539">
                <a:extLst>
                  <a:ext uri="{FF2B5EF4-FFF2-40B4-BE49-F238E27FC236}">
                    <a16:creationId xmlns:a16="http://schemas.microsoft.com/office/drawing/2014/main" id="{97571E01-4B31-32FA-CAC5-4BEDB18C5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00" y="4824000"/>
                <a:ext cx="5413571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1" name="文本框 540">
                <a:extLst>
                  <a:ext uri="{FF2B5EF4-FFF2-40B4-BE49-F238E27FC236}">
                    <a16:creationId xmlns:a16="http://schemas.microsoft.com/office/drawing/2014/main" id="{3766124A-6889-9206-CF68-1EA3D724C1CD}"/>
                  </a:ext>
                </a:extLst>
              </p:cNvPr>
              <p:cNvSpPr txBox="1"/>
              <p:nvPr/>
            </p:nvSpPr>
            <p:spPr>
              <a:xfrm>
                <a:off x="5796000" y="4824000"/>
                <a:ext cx="5413571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=1, 2,…,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  <m:e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=1, 2,…,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! =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41" name="文本框 540">
                <a:extLst>
                  <a:ext uri="{FF2B5EF4-FFF2-40B4-BE49-F238E27FC236}">
                    <a16:creationId xmlns:a16="http://schemas.microsoft.com/office/drawing/2014/main" id="{3766124A-6889-9206-CF68-1EA3D724C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4824000"/>
                <a:ext cx="5413571" cy="9840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5" name="矩形 684">
            <a:extLst>
              <a:ext uri="{FF2B5EF4-FFF2-40B4-BE49-F238E27FC236}">
                <a16:creationId xmlns:a16="http://schemas.microsoft.com/office/drawing/2014/main" id="{2B61D0E4-ED1D-006D-E3D7-1F4CF709AEA3}"/>
              </a:ext>
            </a:extLst>
          </p:cNvPr>
          <p:cNvSpPr/>
          <p:nvPr/>
        </p:nvSpPr>
        <p:spPr>
          <a:xfrm>
            <a:off x="158400" y="4301483"/>
            <a:ext cx="8449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elements of </a:t>
            </a:r>
            <a:r>
              <a:rPr lang="en-US" altLang="zh-C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calculated from the following two equations: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" name="组合 296">
            <a:extLst>
              <a:ext uri="{FF2B5EF4-FFF2-40B4-BE49-F238E27FC236}">
                <a16:creationId xmlns:a16="http://schemas.microsoft.com/office/drawing/2014/main" id="{606F2494-6FD1-DC3F-F74A-5D62F869FF88}"/>
              </a:ext>
            </a:extLst>
          </p:cNvPr>
          <p:cNvGrpSpPr/>
          <p:nvPr/>
        </p:nvGrpSpPr>
        <p:grpSpPr>
          <a:xfrm>
            <a:off x="406800" y="1688400"/>
            <a:ext cx="11378717" cy="2443741"/>
            <a:chOff x="295089" y="2482808"/>
            <a:chExt cx="11378717" cy="2443741"/>
          </a:xfrm>
        </p:grpSpPr>
        <p:grpSp>
          <p:nvGrpSpPr>
            <p:cNvPr id="298" name="组合 297">
              <a:extLst>
                <a:ext uri="{FF2B5EF4-FFF2-40B4-BE49-F238E27FC236}">
                  <a16:creationId xmlns:a16="http://schemas.microsoft.com/office/drawing/2014/main" id="{D4FB6936-5CE0-218C-D7DA-E536885EBBBA}"/>
                </a:ext>
              </a:extLst>
            </p:cNvPr>
            <p:cNvGrpSpPr/>
            <p:nvPr/>
          </p:nvGrpSpPr>
          <p:grpSpPr>
            <a:xfrm>
              <a:off x="295089" y="2615235"/>
              <a:ext cx="144988" cy="2306283"/>
              <a:chOff x="1727728" y="3657603"/>
              <a:chExt cx="135466" cy="1121834"/>
            </a:xfrm>
          </p:grpSpPr>
          <p:cxnSp>
            <p:nvCxnSpPr>
              <p:cNvPr id="536" name="直接连接符 535">
                <a:extLst>
                  <a:ext uri="{FF2B5EF4-FFF2-40B4-BE49-F238E27FC236}">
                    <a16:creationId xmlns:a16="http://schemas.microsoft.com/office/drawing/2014/main" id="{A8827EF9-58BE-5878-1CDB-218A62014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5668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7" name="直接连接符 536">
                <a:extLst>
                  <a:ext uri="{FF2B5EF4-FFF2-40B4-BE49-F238E27FC236}">
                    <a16:creationId xmlns:a16="http://schemas.microsoft.com/office/drawing/2014/main" id="{B22C0ABC-202D-5627-C820-4ABE71F43D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" name="直接连接符 537">
                <a:extLst>
                  <a:ext uri="{FF2B5EF4-FFF2-40B4-BE49-F238E27FC236}">
                    <a16:creationId xmlns:a16="http://schemas.microsoft.com/office/drawing/2014/main" id="{6E3E8A12-4AF3-2073-E9A2-72E62763DF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99" name="组合 298">
              <a:extLst>
                <a:ext uri="{FF2B5EF4-FFF2-40B4-BE49-F238E27FC236}">
                  <a16:creationId xmlns:a16="http://schemas.microsoft.com/office/drawing/2014/main" id="{C2EE2076-A6A9-DA56-7DBE-90BDA7B3E777}"/>
                </a:ext>
              </a:extLst>
            </p:cNvPr>
            <p:cNvGrpSpPr/>
            <p:nvPr/>
          </p:nvGrpSpPr>
          <p:grpSpPr>
            <a:xfrm>
              <a:off x="3678029" y="2620266"/>
              <a:ext cx="145912" cy="2300111"/>
              <a:chOff x="4518856" y="3657603"/>
              <a:chExt cx="136329" cy="1121834"/>
            </a:xfrm>
          </p:grpSpPr>
          <p:cxnSp>
            <p:nvCxnSpPr>
              <p:cNvPr id="533" name="直接连接符 532">
                <a:extLst>
                  <a:ext uri="{FF2B5EF4-FFF2-40B4-BE49-F238E27FC236}">
                    <a16:creationId xmlns:a16="http://schemas.microsoft.com/office/drawing/2014/main" id="{9DDF9D8F-7517-4CAE-A4BA-E16FC6F17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7452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" name="直接连接符 533">
                <a:extLst>
                  <a:ext uri="{FF2B5EF4-FFF2-40B4-BE49-F238E27FC236}">
                    <a16:creationId xmlns:a16="http://schemas.microsoft.com/office/drawing/2014/main" id="{127E5DE9-BE21-0737-4F98-10A2406869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9720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" name="直接连接符 534">
                <a:extLst>
                  <a:ext uri="{FF2B5EF4-FFF2-40B4-BE49-F238E27FC236}">
                    <a16:creationId xmlns:a16="http://schemas.microsoft.com/office/drawing/2014/main" id="{93E9ECFA-E08C-C5E6-A187-84D01ED97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8856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46" name="组合 445">
              <a:extLst>
                <a:ext uri="{FF2B5EF4-FFF2-40B4-BE49-F238E27FC236}">
                  <a16:creationId xmlns:a16="http://schemas.microsoft.com/office/drawing/2014/main" id="{3EC09D9E-DC45-D317-7C00-324D071E2A2F}"/>
                </a:ext>
              </a:extLst>
            </p:cNvPr>
            <p:cNvGrpSpPr/>
            <p:nvPr/>
          </p:nvGrpSpPr>
          <p:grpSpPr>
            <a:xfrm>
              <a:off x="2813920" y="2486167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1" name="文本框 530">
                    <a:extLst>
                      <a:ext uri="{FF2B5EF4-FFF2-40B4-BE49-F238E27FC236}">
                        <a16:creationId xmlns:a16="http://schemas.microsoft.com/office/drawing/2014/main" id="{1D24F43E-FC13-845B-D8BC-BAFAF2F600F6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𝑎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388C114E-FBD0-4DBA-AA12-83609ADA3B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2" name="文本框 531">
                    <a:extLst>
                      <a:ext uri="{FF2B5EF4-FFF2-40B4-BE49-F238E27FC236}">
                        <a16:creationId xmlns:a16="http://schemas.microsoft.com/office/drawing/2014/main" id="{77DA7FE9-7762-5C80-4225-DFFFD92355C7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14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82094ED8-F74C-43AE-BF04-C1B6A1CC70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7" name="组合 446">
              <a:extLst>
                <a:ext uri="{FF2B5EF4-FFF2-40B4-BE49-F238E27FC236}">
                  <a16:creationId xmlns:a16="http://schemas.microsoft.com/office/drawing/2014/main" id="{830A8F99-2046-354A-4086-D79DB42D3F59}"/>
                </a:ext>
              </a:extLst>
            </p:cNvPr>
            <p:cNvGrpSpPr/>
            <p:nvPr/>
          </p:nvGrpSpPr>
          <p:grpSpPr>
            <a:xfrm>
              <a:off x="653313" y="2484753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9" name="文本框 528">
                    <a:extLst>
                      <a:ext uri="{FF2B5EF4-FFF2-40B4-BE49-F238E27FC236}">
                        <a16:creationId xmlns:a16="http://schemas.microsoft.com/office/drawing/2014/main" id="{427DDCBE-1493-19D5-99C9-068139404AF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𝑎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E3C3F7AB-696C-43EB-B4D9-4B050ABB40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0" name="文本框 529">
                    <a:extLst>
                      <a:ext uri="{FF2B5EF4-FFF2-40B4-BE49-F238E27FC236}">
                        <a16:creationId xmlns:a16="http://schemas.microsoft.com/office/drawing/2014/main" id="{64CE3DBD-A873-4AF4-086A-7196A59FBE7C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11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878467D0-0BB7-4F05-9B7C-B1A5681945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8" name="组合 447">
              <a:extLst>
                <a:ext uri="{FF2B5EF4-FFF2-40B4-BE49-F238E27FC236}">
                  <a16:creationId xmlns:a16="http://schemas.microsoft.com/office/drawing/2014/main" id="{738E3133-A1FD-8DC0-5EEB-24FA6D1B938A}"/>
                </a:ext>
              </a:extLst>
            </p:cNvPr>
            <p:cNvGrpSpPr/>
            <p:nvPr/>
          </p:nvGrpSpPr>
          <p:grpSpPr>
            <a:xfrm>
              <a:off x="1375696" y="3061905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7" name="文本框 526">
                    <a:extLst>
                      <a:ext uri="{FF2B5EF4-FFF2-40B4-BE49-F238E27FC236}">
                        <a16:creationId xmlns:a16="http://schemas.microsoft.com/office/drawing/2014/main" id="{37A5876D-744C-BB4F-34DE-C4C606F23EC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𝑎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41A9BBB3-8213-4790-A6C8-1E8AEE950B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8" name="文本框 527">
                    <a:extLst>
                      <a:ext uri="{FF2B5EF4-FFF2-40B4-BE49-F238E27FC236}">
                        <a16:creationId xmlns:a16="http://schemas.microsoft.com/office/drawing/2014/main" id="{7AD7700A-5EF6-2381-5BCF-A8B8480314BC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22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文本框 49">
                    <a:extLst>
                      <a:ext uri="{FF2B5EF4-FFF2-40B4-BE49-F238E27FC236}">
                        <a16:creationId xmlns:a16="http://schemas.microsoft.com/office/drawing/2014/main" id="{9974A10C-4455-4D66-9038-D89A886C3C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9" name="组合 448">
              <a:extLst>
                <a:ext uri="{FF2B5EF4-FFF2-40B4-BE49-F238E27FC236}">
                  <a16:creationId xmlns:a16="http://schemas.microsoft.com/office/drawing/2014/main" id="{F272DE8A-D6A3-FE01-FB3E-2A5957D3E363}"/>
                </a:ext>
              </a:extLst>
            </p:cNvPr>
            <p:cNvGrpSpPr/>
            <p:nvPr/>
          </p:nvGrpSpPr>
          <p:grpSpPr>
            <a:xfrm>
              <a:off x="2815696" y="3061905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5" name="文本框 524">
                    <a:extLst>
                      <a:ext uri="{FF2B5EF4-FFF2-40B4-BE49-F238E27FC236}">
                        <a16:creationId xmlns:a16="http://schemas.microsoft.com/office/drawing/2014/main" id="{61DAE660-CC43-F5A5-2B50-EBCC5799F88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𝑎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F143DBA9-78E0-4C05-83E7-B01D3859B6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6" name="文本框 525">
                    <a:extLst>
                      <a:ext uri="{FF2B5EF4-FFF2-40B4-BE49-F238E27FC236}">
                        <a16:creationId xmlns:a16="http://schemas.microsoft.com/office/drawing/2014/main" id="{E97EDBCC-FC0C-BF2A-D1E0-AE9BB80F81CF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24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20CDACE0-7889-432C-9BD4-52459DCD20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0" name="组合 449">
              <a:extLst>
                <a:ext uri="{FF2B5EF4-FFF2-40B4-BE49-F238E27FC236}">
                  <a16:creationId xmlns:a16="http://schemas.microsoft.com/office/drawing/2014/main" id="{C8A553E1-B669-4A1D-4616-25280B062325}"/>
                </a:ext>
              </a:extLst>
            </p:cNvPr>
            <p:cNvGrpSpPr/>
            <p:nvPr/>
          </p:nvGrpSpPr>
          <p:grpSpPr>
            <a:xfrm>
              <a:off x="655089" y="3060491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3" name="文本框 522">
                    <a:extLst>
                      <a:ext uri="{FF2B5EF4-FFF2-40B4-BE49-F238E27FC236}">
                        <a16:creationId xmlns:a16="http://schemas.microsoft.com/office/drawing/2014/main" id="{C2D7FFAB-3E1E-C8E0-65D4-7D923E399174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𝑎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5A6482B4-9489-459E-8A21-494B7F10B3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4" name="文本框 523">
                    <a:extLst>
                      <a:ext uri="{FF2B5EF4-FFF2-40B4-BE49-F238E27FC236}">
                        <a16:creationId xmlns:a16="http://schemas.microsoft.com/office/drawing/2014/main" id="{442D0A0E-C84B-3FB1-A312-99DF51447D19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21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0022A80B-1E06-4941-AABE-19A38EE6A3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1" name="组合 450">
              <a:extLst>
                <a:ext uri="{FF2B5EF4-FFF2-40B4-BE49-F238E27FC236}">
                  <a16:creationId xmlns:a16="http://schemas.microsoft.com/office/drawing/2014/main" id="{C4D619C1-8418-AA42-FBC2-5BE113F5ABEA}"/>
                </a:ext>
              </a:extLst>
            </p:cNvPr>
            <p:cNvGrpSpPr/>
            <p:nvPr/>
          </p:nvGrpSpPr>
          <p:grpSpPr>
            <a:xfrm>
              <a:off x="2095696" y="3636491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1" name="文本框 520">
                    <a:extLst>
                      <a:ext uri="{FF2B5EF4-FFF2-40B4-BE49-F238E27FC236}">
                        <a16:creationId xmlns:a16="http://schemas.microsoft.com/office/drawing/2014/main" id="{B0009565-A8B1-9185-9860-C4C5829486BD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𝑎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文本框 59">
                    <a:extLst>
                      <a:ext uri="{FF2B5EF4-FFF2-40B4-BE49-F238E27FC236}">
                        <a16:creationId xmlns:a16="http://schemas.microsoft.com/office/drawing/2014/main" id="{EF8D047A-9394-487F-A65E-DFD975DBF7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2" name="文本框 521">
                    <a:extLst>
                      <a:ext uri="{FF2B5EF4-FFF2-40B4-BE49-F238E27FC236}">
                        <a16:creationId xmlns:a16="http://schemas.microsoft.com/office/drawing/2014/main" id="{C07BBAD6-F6AE-676F-D331-DE678A6E4F21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文本框 60">
                    <a:extLst>
                      <a:ext uri="{FF2B5EF4-FFF2-40B4-BE49-F238E27FC236}">
                        <a16:creationId xmlns:a16="http://schemas.microsoft.com/office/drawing/2014/main" id="{FA9FB0EC-7B3C-4A00-B16F-E51BC54623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2" name="组合 451">
              <a:extLst>
                <a:ext uri="{FF2B5EF4-FFF2-40B4-BE49-F238E27FC236}">
                  <a16:creationId xmlns:a16="http://schemas.microsoft.com/office/drawing/2014/main" id="{37CCAE85-0391-BB08-BA81-14A4F2FD3B60}"/>
                </a:ext>
              </a:extLst>
            </p:cNvPr>
            <p:cNvGrpSpPr/>
            <p:nvPr/>
          </p:nvGrpSpPr>
          <p:grpSpPr>
            <a:xfrm>
              <a:off x="1375696" y="4213905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9" name="文本框 518">
                    <a:extLst>
                      <a:ext uri="{FF2B5EF4-FFF2-40B4-BE49-F238E27FC236}">
                        <a16:creationId xmlns:a16="http://schemas.microsoft.com/office/drawing/2014/main" id="{0C162605-8108-FA11-607C-9A43E59DC418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𝑎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文本框 74">
                    <a:extLst>
                      <a:ext uri="{FF2B5EF4-FFF2-40B4-BE49-F238E27FC236}">
                        <a16:creationId xmlns:a16="http://schemas.microsoft.com/office/drawing/2014/main" id="{2CE481B5-2AAF-4EF9-B421-A7629A423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0" name="文本框 519">
                    <a:extLst>
                      <a:ext uri="{FF2B5EF4-FFF2-40B4-BE49-F238E27FC236}">
                        <a16:creationId xmlns:a16="http://schemas.microsoft.com/office/drawing/2014/main" id="{8D4802C7-C463-8BAF-648B-CF17D9D971A4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42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A00E98BB-C921-449D-81E9-957468F271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3" name="组合 452">
              <a:extLst>
                <a:ext uri="{FF2B5EF4-FFF2-40B4-BE49-F238E27FC236}">
                  <a16:creationId xmlns:a16="http://schemas.microsoft.com/office/drawing/2014/main" id="{1895577C-2781-3D65-8D68-7AED7D564FEE}"/>
                </a:ext>
              </a:extLst>
            </p:cNvPr>
            <p:cNvGrpSpPr/>
            <p:nvPr/>
          </p:nvGrpSpPr>
          <p:grpSpPr>
            <a:xfrm>
              <a:off x="2815696" y="4213905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7" name="文本框 516">
                    <a:extLst>
                      <a:ext uri="{FF2B5EF4-FFF2-40B4-BE49-F238E27FC236}">
                        <a16:creationId xmlns:a16="http://schemas.microsoft.com/office/drawing/2014/main" id="{92E32EE1-873B-5B6E-0E8D-9BEE1CE56119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𝑎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文本框 70">
                    <a:extLst>
                      <a:ext uri="{FF2B5EF4-FFF2-40B4-BE49-F238E27FC236}">
                        <a16:creationId xmlns:a16="http://schemas.microsoft.com/office/drawing/2014/main" id="{255AD898-7905-46A4-9E70-9F009920E3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8" name="文本框 517">
                    <a:extLst>
                      <a:ext uri="{FF2B5EF4-FFF2-40B4-BE49-F238E27FC236}">
                        <a16:creationId xmlns:a16="http://schemas.microsoft.com/office/drawing/2014/main" id="{E22A6202-1833-317D-1058-A580AA9BB43B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44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文本框 71">
                    <a:extLst>
                      <a:ext uri="{FF2B5EF4-FFF2-40B4-BE49-F238E27FC236}">
                        <a16:creationId xmlns:a16="http://schemas.microsoft.com/office/drawing/2014/main" id="{A095210D-CCEF-48FB-85A4-C7BE067ED7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4" name="组合 453">
              <a:extLst>
                <a:ext uri="{FF2B5EF4-FFF2-40B4-BE49-F238E27FC236}">
                  <a16:creationId xmlns:a16="http://schemas.microsoft.com/office/drawing/2014/main" id="{02B9B58A-7A66-225D-B648-A26910890BAB}"/>
                </a:ext>
              </a:extLst>
            </p:cNvPr>
            <p:cNvGrpSpPr/>
            <p:nvPr/>
          </p:nvGrpSpPr>
          <p:grpSpPr>
            <a:xfrm>
              <a:off x="655089" y="4212491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5" name="文本框 514">
                    <a:extLst>
                      <a:ext uri="{FF2B5EF4-FFF2-40B4-BE49-F238E27FC236}">
                        <a16:creationId xmlns:a16="http://schemas.microsoft.com/office/drawing/2014/main" id="{75CD477E-EDA4-6898-F1B9-6AB1C5692F8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𝑎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文本框 68">
                    <a:extLst>
                      <a:ext uri="{FF2B5EF4-FFF2-40B4-BE49-F238E27FC236}">
                        <a16:creationId xmlns:a16="http://schemas.microsoft.com/office/drawing/2014/main" id="{CB970442-A6A2-4EF7-95EE-C35BC06B67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6" name="文本框 515">
                    <a:extLst>
                      <a:ext uri="{FF2B5EF4-FFF2-40B4-BE49-F238E27FC236}">
                        <a16:creationId xmlns:a16="http://schemas.microsoft.com/office/drawing/2014/main" id="{EFA1D3E7-4F09-CD50-B31B-E38B7A9893CE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41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0" name="文本框 69">
                    <a:extLst>
                      <a:ext uri="{FF2B5EF4-FFF2-40B4-BE49-F238E27FC236}">
                        <a16:creationId xmlns:a16="http://schemas.microsoft.com/office/drawing/2014/main" id="{5CCA5522-CC49-4907-8FF0-036A3D9C0F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5" name="组合 454">
              <a:extLst>
                <a:ext uri="{FF2B5EF4-FFF2-40B4-BE49-F238E27FC236}">
                  <a16:creationId xmlns:a16="http://schemas.microsoft.com/office/drawing/2014/main" id="{88C3E45B-60D5-9C93-B157-2AD19F10E651}"/>
                </a:ext>
              </a:extLst>
            </p:cNvPr>
            <p:cNvGrpSpPr/>
            <p:nvPr/>
          </p:nvGrpSpPr>
          <p:grpSpPr>
            <a:xfrm>
              <a:off x="4391475" y="2613290"/>
              <a:ext cx="144988" cy="2306283"/>
              <a:chOff x="1727728" y="3657603"/>
              <a:chExt cx="135466" cy="1121834"/>
            </a:xfrm>
          </p:grpSpPr>
          <p:cxnSp>
            <p:nvCxnSpPr>
              <p:cNvPr id="512" name="直接连接符 511">
                <a:extLst>
                  <a:ext uri="{FF2B5EF4-FFF2-40B4-BE49-F238E27FC236}">
                    <a16:creationId xmlns:a16="http://schemas.microsoft.com/office/drawing/2014/main" id="{DAC72F15-AC93-D887-5493-31532AA8B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5668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" name="直接连接符 512">
                <a:extLst>
                  <a:ext uri="{FF2B5EF4-FFF2-40B4-BE49-F238E27FC236}">
                    <a16:creationId xmlns:a16="http://schemas.microsoft.com/office/drawing/2014/main" id="{BFA79DD9-318E-D094-D22E-F804A345D1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" name="直接连接符 513">
                <a:extLst>
                  <a:ext uri="{FF2B5EF4-FFF2-40B4-BE49-F238E27FC236}">
                    <a16:creationId xmlns:a16="http://schemas.microsoft.com/office/drawing/2014/main" id="{F1A52F5F-D55E-9C38-1034-78BE792487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56" name="组合 455">
              <a:extLst>
                <a:ext uri="{FF2B5EF4-FFF2-40B4-BE49-F238E27FC236}">
                  <a16:creationId xmlns:a16="http://schemas.microsoft.com/office/drawing/2014/main" id="{6A26345B-1AC6-3840-2EF8-E85C62BF1CED}"/>
                </a:ext>
              </a:extLst>
            </p:cNvPr>
            <p:cNvGrpSpPr/>
            <p:nvPr/>
          </p:nvGrpSpPr>
          <p:grpSpPr>
            <a:xfrm>
              <a:off x="7774415" y="2618321"/>
              <a:ext cx="145912" cy="2300111"/>
              <a:chOff x="4518856" y="3657603"/>
              <a:chExt cx="136329" cy="1121834"/>
            </a:xfrm>
          </p:grpSpPr>
          <p:cxnSp>
            <p:nvCxnSpPr>
              <p:cNvPr id="509" name="直接连接符 508">
                <a:extLst>
                  <a:ext uri="{FF2B5EF4-FFF2-40B4-BE49-F238E27FC236}">
                    <a16:creationId xmlns:a16="http://schemas.microsoft.com/office/drawing/2014/main" id="{98D20065-8262-C436-299E-894C91197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7452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" name="直接连接符 509">
                <a:extLst>
                  <a:ext uri="{FF2B5EF4-FFF2-40B4-BE49-F238E27FC236}">
                    <a16:creationId xmlns:a16="http://schemas.microsoft.com/office/drawing/2014/main" id="{A9370155-A40D-8756-4F16-593B466D0B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9720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" name="直接连接符 510">
                <a:extLst>
                  <a:ext uri="{FF2B5EF4-FFF2-40B4-BE49-F238E27FC236}">
                    <a16:creationId xmlns:a16="http://schemas.microsoft.com/office/drawing/2014/main" id="{50FE6C6F-7E82-A749-2BB8-1AADACABEC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8856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7" name="文本框 456">
                  <a:extLst>
                    <a:ext uri="{FF2B5EF4-FFF2-40B4-BE49-F238E27FC236}">
                      <a16:creationId xmlns:a16="http://schemas.microsoft.com/office/drawing/2014/main" id="{9E654C26-0B43-FCDB-8619-E8EACA798E7B}"/>
                    </a:ext>
                  </a:extLst>
                </p:cNvPr>
                <p:cNvSpPr txBox="1"/>
                <p:nvPr/>
              </p:nvSpPr>
              <p:spPr>
                <a:xfrm>
                  <a:off x="4841889" y="2482808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360C667-1BDC-410C-8D9E-9462E3D14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889" y="2482808"/>
                  <a:ext cx="535933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8" name="文本框 457">
                  <a:extLst>
                    <a:ext uri="{FF2B5EF4-FFF2-40B4-BE49-F238E27FC236}">
                      <a16:creationId xmlns:a16="http://schemas.microsoft.com/office/drawing/2014/main" id="{5E206E46-A02D-E946-F3D8-740271F075D7}"/>
                    </a:ext>
                  </a:extLst>
                </p:cNvPr>
                <p:cNvSpPr txBox="1"/>
                <p:nvPr/>
              </p:nvSpPr>
              <p:spPr>
                <a:xfrm>
                  <a:off x="5561889" y="3059960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576A70F0-21E7-4E40-B672-0B4C8431D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889" y="3059960"/>
                  <a:ext cx="535933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9" name="组合 458">
              <a:extLst>
                <a:ext uri="{FF2B5EF4-FFF2-40B4-BE49-F238E27FC236}">
                  <a16:creationId xmlns:a16="http://schemas.microsoft.com/office/drawing/2014/main" id="{E287FA15-A172-E9E8-EB16-13B4F1A13CDA}"/>
                </a:ext>
              </a:extLst>
            </p:cNvPr>
            <p:cNvGrpSpPr/>
            <p:nvPr/>
          </p:nvGrpSpPr>
          <p:grpSpPr>
            <a:xfrm>
              <a:off x="4751475" y="3058546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7" name="文本框 506">
                    <a:extLst>
                      <a:ext uri="{FF2B5EF4-FFF2-40B4-BE49-F238E27FC236}">
                        <a16:creationId xmlns:a16="http://schemas.microsoft.com/office/drawing/2014/main" id="{0B7BAFAE-904D-2F73-90F9-8597BB070551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8" name="文本框 87">
                    <a:extLst>
                      <a:ext uri="{FF2B5EF4-FFF2-40B4-BE49-F238E27FC236}">
                        <a16:creationId xmlns:a16="http://schemas.microsoft.com/office/drawing/2014/main" id="{2E90932D-E378-466B-A7D3-C6CE2E9F9D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8" name="文本框 507">
                    <a:extLst>
                      <a:ext uri="{FF2B5EF4-FFF2-40B4-BE49-F238E27FC236}">
                        <a16:creationId xmlns:a16="http://schemas.microsoft.com/office/drawing/2014/main" id="{AC5D40F6-1D11-0F99-6B94-68E7E3CBD124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21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9" name="文本框 88">
                    <a:extLst>
                      <a:ext uri="{FF2B5EF4-FFF2-40B4-BE49-F238E27FC236}">
                        <a16:creationId xmlns:a16="http://schemas.microsoft.com/office/drawing/2014/main" id="{05958E03-1520-4FD7-855C-711878629B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0" name="文本框 459">
                  <a:extLst>
                    <a:ext uri="{FF2B5EF4-FFF2-40B4-BE49-F238E27FC236}">
                      <a16:creationId xmlns:a16="http://schemas.microsoft.com/office/drawing/2014/main" id="{9650DBA6-30CB-0F7A-7F28-937235C7EE38}"/>
                    </a:ext>
                  </a:extLst>
                </p:cNvPr>
                <p:cNvSpPr txBox="1"/>
                <p:nvPr/>
              </p:nvSpPr>
              <p:spPr>
                <a:xfrm>
                  <a:off x="6281889" y="3634546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6E6788C8-D6F0-41C9-984E-49B8D26BF4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889" y="3634546"/>
                  <a:ext cx="535933" cy="64633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1" name="组合 460">
              <a:extLst>
                <a:ext uri="{FF2B5EF4-FFF2-40B4-BE49-F238E27FC236}">
                  <a16:creationId xmlns:a16="http://schemas.microsoft.com/office/drawing/2014/main" id="{37CBB24B-7812-147E-C395-C482241DA408}"/>
                </a:ext>
              </a:extLst>
            </p:cNvPr>
            <p:cNvGrpSpPr/>
            <p:nvPr/>
          </p:nvGrpSpPr>
          <p:grpSpPr>
            <a:xfrm>
              <a:off x="5472082" y="4211960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5" name="文本框 504">
                    <a:extLst>
                      <a:ext uri="{FF2B5EF4-FFF2-40B4-BE49-F238E27FC236}">
                        <a16:creationId xmlns:a16="http://schemas.microsoft.com/office/drawing/2014/main" id="{A8C95667-11AF-F30F-7A38-9D87CE5C7EF9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8" name="文本框 97">
                    <a:extLst>
                      <a:ext uri="{FF2B5EF4-FFF2-40B4-BE49-F238E27FC236}">
                        <a16:creationId xmlns:a16="http://schemas.microsoft.com/office/drawing/2014/main" id="{06458864-2363-48AC-A660-604A2D1F2E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6" name="文本框 505">
                    <a:extLst>
                      <a:ext uri="{FF2B5EF4-FFF2-40B4-BE49-F238E27FC236}">
                        <a16:creationId xmlns:a16="http://schemas.microsoft.com/office/drawing/2014/main" id="{59A7DEB4-1A8C-F138-E5F6-B3DE1A137E29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42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9" name="文本框 98">
                    <a:extLst>
                      <a:ext uri="{FF2B5EF4-FFF2-40B4-BE49-F238E27FC236}">
                        <a16:creationId xmlns:a16="http://schemas.microsoft.com/office/drawing/2014/main" id="{0A8ADFE5-C7E4-458F-A6A0-11B033E91B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2" name="文本框 461">
                  <a:extLst>
                    <a:ext uri="{FF2B5EF4-FFF2-40B4-BE49-F238E27FC236}">
                      <a16:creationId xmlns:a16="http://schemas.microsoft.com/office/drawing/2014/main" id="{A8F6721E-4A1A-A10D-5657-96BE1987165F}"/>
                    </a:ext>
                  </a:extLst>
                </p:cNvPr>
                <p:cNvSpPr txBox="1"/>
                <p:nvPr/>
              </p:nvSpPr>
              <p:spPr>
                <a:xfrm>
                  <a:off x="7001027" y="4210546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CD4FDEEF-3983-4F4B-A145-5377521DCC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027" y="4210546"/>
                  <a:ext cx="535933" cy="646331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3" name="组合 462">
              <a:extLst>
                <a:ext uri="{FF2B5EF4-FFF2-40B4-BE49-F238E27FC236}">
                  <a16:creationId xmlns:a16="http://schemas.microsoft.com/office/drawing/2014/main" id="{9865869E-07B4-A706-4EB3-4BCA7E4768DE}"/>
                </a:ext>
              </a:extLst>
            </p:cNvPr>
            <p:cNvGrpSpPr/>
            <p:nvPr/>
          </p:nvGrpSpPr>
          <p:grpSpPr>
            <a:xfrm>
              <a:off x="4751475" y="4210546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3" name="文本框 502">
                    <a:extLst>
                      <a:ext uri="{FF2B5EF4-FFF2-40B4-BE49-F238E27FC236}">
                        <a16:creationId xmlns:a16="http://schemas.microsoft.com/office/drawing/2014/main" id="{EAB6EB35-D5A5-5F2F-0DA1-847D4A2D3F25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5" name="文本框 104">
                    <a:extLst>
                      <a:ext uri="{FF2B5EF4-FFF2-40B4-BE49-F238E27FC236}">
                        <a16:creationId xmlns:a16="http://schemas.microsoft.com/office/drawing/2014/main" id="{BC7FD7CC-7A11-4020-9516-C1711442D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4" name="文本框 503">
                    <a:extLst>
                      <a:ext uri="{FF2B5EF4-FFF2-40B4-BE49-F238E27FC236}">
                        <a16:creationId xmlns:a16="http://schemas.microsoft.com/office/drawing/2014/main" id="{7669CC11-3048-986A-E4CE-7B3570048423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41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6" name="文本框 105">
                    <a:extLst>
                      <a:ext uri="{FF2B5EF4-FFF2-40B4-BE49-F238E27FC236}">
                        <a16:creationId xmlns:a16="http://schemas.microsoft.com/office/drawing/2014/main" id="{6C62D077-710C-43CF-BC41-D77D27EC6D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4" name="组合 463">
              <a:extLst>
                <a:ext uri="{FF2B5EF4-FFF2-40B4-BE49-F238E27FC236}">
                  <a16:creationId xmlns:a16="http://schemas.microsoft.com/office/drawing/2014/main" id="{AD1C6AB8-32D8-D1E4-57D6-69A2C4742457}"/>
                </a:ext>
              </a:extLst>
            </p:cNvPr>
            <p:cNvGrpSpPr/>
            <p:nvPr/>
          </p:nvGrpSpPr>
          <p:grpSpPr>
            <a:xfrm>
              <a:off x="8144954" y="2620266"/>
              <a:ext cx="144988" cy="2306283"/>
              <a:chOff x="1727728" y="3657603"/>
              <a:chExt cx="135466" cy="1121834"/>
            </a:xfrm>
          </p:grpSpPr>
          <p:cxnSp>
            <p:nvCxnSpPr>
              <p:cNvPr id="500" name="直接连接符 499">
                <a:extLst>
                  <a:ext uri="{FF2B5EF4-FFF2-40B4-BE49-F238E27FC236}">
                    <a16:creationId xmlns:a16="http://schemas.microsoft.com/office/drawing/2014/main" id="{BAF19C9B-E9AF-6C6A-0289-76A540CAFE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5668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1" name="直接连接符 500">
                <a:extLst>
                  <a:ext uri="{FF2B5EF4-FFF2-40B4-BE49-F238E27FC236}">
                    <a16:creationId xmlns:a16="http://schemas.microsoft.com/office/drawing/2014/main" id="{104A887A-6F56-FB6F-1371-EDB8E2B752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2" name="直接连接符 501">
                <a:extLst>
                  <a:ext uri="{FF2B5EF4-FFF2-40B4-BE49-F238E27FC236}">
                    <a16:creationId xmlns:a16="http://schemas.microsoft.com/office/drawing/2014/main" id="{E7717025-20D1-AA29-6F18-5309272A2F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7728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65" name="组合 464">
              <a:extLst>
                <a:ext uri="{FF2B5EF4-FFF2-40B4-BE49-F238E27FC236}">
                  <a16:creationId xmlns:a16="http://schemas.microsoft.com/office/drawing/2014/main" id="{16E26A27-9B11-C199-7F6A-DCD6140FB868}"/>
                </a:ext>
              </a:extLst>
            </p:cNvPr>
            <p:cNvGrpSpPr/>
            <p:nvPr/>
          </p:nvGrpSpPr>
          <p:grpSpPr>
            <a:xfrm>
              <a:off x="11527894" y="2625297"/>
              <a:ext cx="145912" cy="2300111"/>
              <a:chOff x="4518856" y="3657603"/>
              <a:chExt cx="136329" cy="1121834"/>
            </a:xfrm>
          </p:grpSpPr>
          <p:cxnSp>
            <p:nvCxnSpPr>
              <p:cNvPr id="497" name="直接连接符 496">
                <a:extLst>
                  <a:ext uri="{FF2B5EF4-FFF2-40B4-BE49-F238E27FC236}">
                    <a16:creationId xmlns:a16="http://schemas.microsoft.com/office/drawing/2014/main" id="{B2B39450-098C-B55F-AA61-90C042B40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7452" y="3657603"/>
                <a:ext cx="0" cy="1121834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8" name="直接连接符 497">
                <a:extLst>
                  <a:ext uri="{FF2B5EF4-FFF2-40B4-BE49-F238E27FC236}">
                    <a16:creationId xmlns:a16="http://schemas.microsoft.com/office/drawing/2014/main" id="{C5B43BE6-ACD5-AD2E-0E60-269058D187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9720" y="4779437"/>
                <a:ext cx="135465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9" name="直接连接符 498">
                <a:extLst>
                  <a:ext uri="{FF2B5EF4-FFF2-40B4-BE49-F238E27FC236}">
                    <a16:creationId xmlns:a16="http://schemas.microsoft.com/office/drawing/2014/main" id="{1254E649-E35D-CF6C-998C-8FFCBF7725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8856" y="3657603"/>
                <a:ext cx="1354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66" name="组合 465">
              <a:extLst>
                <a:ext uri="{FF2B5EF4-FFF2-40B4-BE49-F238E27FC236}">
                  <a16:creationId xmlns:a16="http://schemas.microsoft.com/office/drawing/2014/main" id="{16020597-6BE9-F2FD-49AF-C6010FF9B08E}"/>
                </a:ext>
              </a:extLst>
            </p:cNvPr>
            <p:cNvGrpSpPr/>
            <p:nvPr/>
          </p:nvGrpSpPr>
          <p:grpSpPr>
            <a:xfrm>
              <a:off x="10663785" y="2491198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5" name="文本框 494">
                    <a:extLst>
                      <a:ext uri="{FF2B5EF4-FFF2-40B4-BE49-F238E27FC236}">
                        <a16:creationId xmlns:a16="http://schemas.microsoft.com/office/drawing/2014/main" id="{1CCFFF79-FB9C-5EF8-5952-EE9AF78CDEA6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2" name="文本框 121">
                    <a:extLst>
                      <a:ext uri="{FF2B5EF4-FFF2-40B4-BE49-F238E27FC236}">
                        <a16:creationId xmlns:a16="http://schemas.microsoft.com/office/drawing/2014/main" id="{F7B2A198-A751-4428-8DD7-4AF5CA103B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6" name="文本框 495">
                    <a:extLst>
                      <a:ext uri="{FF2B5EF4-FFF2-40B4-BE49-F238E27FC236}">
                        <a16:creationId xmlns:a16="http://schemas.microsoft.com/office/drawing/2014/main" id="{33F02950-9323-3DD1-87A8-5EA5EFE113DD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14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3" name="文本框 122">
                    <a:extLst>
                      <a:ext uri="{FF2B5EF4-FFF2-40B4-BE49-F238E27FC236}">
                        <a16:creationId xmlns:a16="http://schemas.microsoft.com/office/drawing/2014/main" id="{EBEA45F5-921F-4B8A-B887-CDD0C169D4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7" name="组合 466">
              <a:extLst>
                <a:ext uri="{FF2B5EF4-FFF2-40B4-BE49-F238E27FC236}">
                  <a16:creationId xmlns:a16="http://schemas.microsoft.com/office/drawing/2014/main" id="{B20810F4-896B-0915-8511-5385AD99C507}"/>
                </a:ext>
              </a:extLst>
            </p:cNvPr>
            <p:cNvGrpSpPr/>
            <p:nvPr/>
          </p:nvGrpSpPr>
          <p:grpSpPr>
            <a:xfrm>
              <a:off x="10665561" y="3066936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3" name="文本框 492">
                    <a:extLst>
                      <a:ext uri="{FF2B5EF4-FFF2-40B4-BE49-F238E27FC236}">
                        <a16:creationId xmlns:a16="http://schemas.microsoft.com/office/drawing/2014/main" id="{954979C4-98E7-F3C3-5028-A85B8F6880E1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CCC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CC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8" name="文本框 127">
                    <a:extLst>
                      <a:ext uri="{FF2B5EF4-FFF2-40B4-BE49-F238E27FC236}">
                        <a16:creationId xmlns:a16="http://schemas.microsoft.com/office/drawing/2014/main" id="{500BC315-1341-46F1-A9A4-25B917441B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4" name="文本框 493">
                    <a:extLst>
                      <a:ext uri="{FF2B5EF4-FFF2-40B4-BE49-F238E27FC236}">
                        <a16:creationId xmlns:a16="http://schemas.microsoft.com/office/drawing/2014/main" id="{BD5F2A98-8E89-C42A-644A-019F86CE3507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CCC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24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CC00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9" name="文本框 128">
                    <a:extLst>
                      <a:ext uri="{FF2B5EF4-FFF2-40B4-BE49-F238E27FC236}">
                        <a16:creationId xmlns:a16="http://schemas.microsoft.com/office/drawing/2014/main" id="{03AB6F2D-7521-4FF4-A398-216A7936A3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8" name="文本框 467">
                  <a:extLst>
                    <a:ext uri="{FF2B5EF4-FFF2-40B4-BE49-F238E27FC236}">
                      <a16:creationId xmlns:a16="http://schemas.microsoft.com/office/drawing/2014/main" id="{8DD485B1-4909-816A-D06E-C60867DE11AF}"/>
                    </a:ext>
                  </a:extLst>
                </p:cNvPr>
                <p:cNvSpPr txBox="1"/>
                <p:nvPr/>
              </p:nvSpPr>
              <p:spPr>
                <a:xfrm>
                  <a:off x="5561889" y="2482808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48CDCA92-54A8-40AB-8138-07DFD741FA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889" y="2482808"/>
                  <a:ext cx="535933" cy="646331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9" name="文本框 468">
                  <a:extLst>
                    <a:ext uri="{FF2B5EF4-FFF2-40B4-BE49-F238E27FC236}">
                      <a16:creationId xmlns:a16="http://schemas.microsoft.com/office/drawing/2014/main" id="{C94E4627-35D8-3894-B050-202E25724C31}"/>
                    </a:ext>
                  </a:extLst>
                </p:cNvPr>
                <p:cNvSpPr txBox="1"/>
                <p:nvPr/>
              </p:nvSpPr>
              <p:spPr>
                <a:xfrm>
                  <a:off x="6281889" y="2484491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3C7926AD-CF6A-4492-9BE1-BBE08A19F3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889" y="2484491"/>
                  <a:ext cx="535933" cy="646331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0" name="文本框 469">
                  <a:extLst>
                    <a:ext uri="{FF2B5EF4-FFF2-40B4-BE49-F238E27FC236}">
                      <a16:creationId xmlns:a16="http://schemas.microsoft.com/office/drawing/2014/main" id="{F90E390A-7AAC-DCF6-428E-33098FAF5895}"/>
                    </a:ext>
                  </a:extLst>
                </p:cNvPr>
                <p:cNvSpPr txBox="1"/>
                <p:nvPr/>
              </p:nvSpPr>
              <p:spPr>
                <a:xfrm>
                  <a:off x="7001889" y="2484491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873F123E-EA64-44B3-8CC9-6B06FCB80D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889" y="2484491"/>
                  <a:ext cx="535933" cy="646331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" name="文本框 470">
                  <a:extLst>
                    <a:ext uri="{FF2B5EF4-FFF2-40B4-BE49-F238E27FC236}">
                      <a16:creationId xmlns:a16="http://schemas.microsoft.com/office/drawing/2014/main" id="{0F71D8A7-9954-EC76-ECE3-CCBC7BAABC30}"/>
                    </a:ext>
                  </a:extLst>
                </p:cNvPr>
                <p:cNvSpPr txBox="1"/>
                <p:nvPr/>
              </p:nvSpPr>
              <p:spPr>
                <a:xfrm>
                  <a:off x="6281889" y="3060491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BEA1A48E-3771-4AD9-8171-083C3005DD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889" y="3060491"/>
                  <a:ext cx="535933" cy="646331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2" name="文本框 471">
                  <a:extLst>
                    <a:ext uri="{FF2B5EF4-FFF2-40B4-BE49-F238E27FC236}">
                      <a16:creationId xmlns:a16="http://schemas.microsoft.com/office/drawing/2014/main" id="{A29B5C04-1D28-83F7-CBF7-F4D79FF3C184}"/>
                    </a:ext>
                  </a:extLst>
                </p:cNvPr>
                <p:cNvSpPr txBox="1"/>
                <p:nvPr/>
              </p:nvSpPr>
              <p:spPr>
                <a:xfrm>
                  <a:off x="7001889" y="3060491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46889B83-6956-4AF3-AF74-941F3C7A2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889" y="3060491"/>
                  <a:ext cx="535933" cy="646331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3" name="文本框 472">
                  <a:extLst>
                    <a:ext uri="{FF2B5EF4-FFF2-40B4-BE49-F238E27FC236}">
                      <a16:creationId xmlns:a16="http://schemas.microsoft.com/office/drawing/2014/main" id="{9625DC2B-E240-D664-FC24-72308BF655B1}"/>
                    </a:ext>
                  </a:extLst>
                </p:cNvPr>
                <p:cNvSpPr txBox="1"/>
                <p:nvPr/>
              </p:nvSpPr>
              <p:spPr>
                <a:xfrm>
                  <a:off x="7001889" y="3636491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06921E62-2C16-4FF6-A428-46E0B2BA9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1889" y="3636491"/>
                  <a:ext cx="535933" cy="646331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4" name="组合 473">
              <a:extLst>
                <a:ext uri="{FF2B5EF4-FFF2-40B4-BE49-F238E27FC236}">
                  <a16:creationId xmlns:a16="http://schemas.microsoft.com/office/drawing/2014/main" id="{D0736E0C-750A-AE6D-B9F3-7DC922755499}"/>
                </a:ext>
              </a:extLst>
            </p:cNvPr>
            <p:cNvGrpSpPr/>
            <p:nvPr/>
          </p:nvGrpSpPr>
          <p:grpSpPr>
            <a:xfrm>
              <a:off x="8505520" y="2494409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1" name="文本框 490">
                    <a:extLst>
                      <a:ext uri="{FF2B5EF4-FFF2-40B4-BE49-F238E27FC236}">
                        <a16:creationId xmlns:a16="http://schemas.microsoft.com/office/drawing/2014/main" id="{C918F8B3-574C-7DF2-BB4B-03FC7FF2D96B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0" name="文本框 89">
                    <a:extLst>
                      <a:ext uri="{FF2B5EF4-FFF2-40B4-BE49-F238E27FC236}">
                        <a16:creationId xmlns:a16="http://schemas.microsoft.com/office/drawing/2014/main" id="{4D63B02C-91CB-413A-A8AC-90113C24DF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2" name="文本框 491">
                    <a:extLst>
                      <a:ext uri="{FF2B5EF4-FFF2-40B4-BE49-F238E27FC236}">
                        <a16:creationId xmlns:a16="http://schemas.microsoft.com/office/drawing/2014/main" id="{26884E81-B1EE-3CC6-D241-C7AD442E1561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11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1" name="文本框 140">
                    <a:extLst>
                      <a:ext uri="{FF2B5EF4-FFF2-40B4-BE49-F238E27FC236}">
                        <a16:creationId xmlns:a16="http://schemas.microsoft.com/office/drawing/2014/main" id="{E8F719E4-7E4A-47FF-9A13-622695F0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5" name="组合 474">
              <a:extLst>
                <a:ext uri="{FF2B5EF4-FFF2-40B4-BE49-F238E27FC236}">
                  <a16:creationId xmlns:a16="http://schemas.microsoft.com/office/drawing/2014/main" id="{48BE2A99-A0A1-C89E-69BD-4A86BA1CA9F2}"/>
                </a:ext>
              </a:extLst>
            </p:cNvPr>
            <p:cNvGrpSpPr/>
            <p:nvPr/>
          </p:nvGrpSpPr>
          <p:grpSpPr>
            <a:xfrm>
              <a:off x="9225520" y="3066809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9" name="文本框 488">
                    <a:extLst>
                      <a:ext uri="{FF2B5EF4-FFF2-40B4-BE49-F238E27FC236}">
                        <a16:creationId xmlns:a16="http://schemas.microsoft.com/office/drawing/2014/main" id="{6EFF8B1B-CA08-C253-2DFB-C3525BEBCE01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CCC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CC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3" name="文本框 142">
                    <a:extLst>
                      <a:ext uri="{FF2B5EF4-FFF2-40B4-BE49-F238E27FC236}">
                        <a16:creationId xmlns:a16="http://schemas.microsoft.com/office/drawing/2014/main" id="{D5E9251A-F375-433A-B845-C47DFED168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0" name="文本框 489">
                    <a:extLst>
                      <a:ext uri="{FF2B5EF4-FFF2-40B4-BE49-F238E27FC236}">
                        <a16:creationId xmlns:a16="http://schemas.microsoft.com/office/drawing/2014/main" id="{10F04262-0E79-1E54-6CFC-59F6F53EFF60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CCC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22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4" name="文本框 143">
                    <a:extLst>
                      <a:ext uri="{FF2B5EF4-FFF2-40B4-BE49-F238E27FC236}">
                        <a16:creationId xmlns:a16="http://schemas.microsoft.com/office/drawing/2014/main" id="{7738DAA8-E72F-45F6-8D42-6A2BEFB594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6" name="组合 475">
              <a:extLst>
                <a:ext uri="{FF2B5EF4-FFF2-40B4-BE49-F238E27FC236}">
                  <a16:creationId xmlns:a16="http://schemas.microsoft.com/office/drawing/2014/main" id="{9A52A26B-DBBC-0AFE-E2A0-3B6044857796}"/>
                </a:ext>
              </a:extLst>
            </p:cNvPr>
            <p:cNvGrpSpPr/>
            <p:nvPr/>
          </p:nvGrpSpPr>
          <p:grpSpPr>
            <a:xfrm>
              <a:off x="9945520" y="3642809"/>
              <a:ext cx="786033" cy="707886"/>
              <a:chOff x="1277392" y="3124204"/>
              <a:chExt cx="786033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7" name="文本框 486">
                    <a:extLst>
                      <a:ext uri="{FF2B5EF4-FFF2-40B4-BE49-F238E27FC236}">
                        <a16:creationId xmlns:a16="http://schemas.microsoft.com/office/drawing/2014/main" id="{0F43D77B-8129-0C52-2B4B-0AD890B0265F}"/>
                      </a:ext>
                    </a:extLst>
                  </p:cNvPr>
                  <p:cNvSpPr txBox="1"/>
                  <p:nvPr/>
                </p:nvSpPr>
                <p:spPr>
                  <a:xfrm>
                    <a:off x="1277392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6" name="文本框 145">
                    <a:extLst>
                      <a:ext uri="{FF2B5EF4-FFF2-40B4-BE49-F238E27FC236}">
                        <a16:creationId xmlns:a16="http://schemas.microsoft.com/office/drawing/2014/main" id="{23E070B2-D14A-4D73-ADAE-CCF046A6C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7392" y="3124204"/>
                    <a:ext cx="535933" cy="707886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8" name="文本框 487">
                    <a:extLst>
                      <a:ext uri="{FF2B5EF4-FFF2-40B4-BE49-F238E27FC236}">
                        <a16:creationId xmlns:a16="http://schemas.microsoft.com/office/drawing/2014/main" id="{A3C20474-5D8A-10E5-BDBC-607D37E8B3C6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33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7" name="文本框 146">
                    <a:extLst>
                      <a:ext uri="{FF2B5EF4-FFF2-40B4-BE49-F238E27FC236}">
                        <a16:creationId xmlns:a16="http://schemas.microsoft.com/office/drawing/2014/main" id="{18F20D37-2DA7-4C5F-84E2-99CCE39054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7" name="组合 476">
              <a:extLst>
                <a:ext uri="{FF2B5EF4-FFF2-40B4-BE49-F238E27FC236}">
                  <a16:creationId xmlns:a16="http://schemas.microsoft.com/office/drawing/2014/main" id="{3FA6A1DF-DA1D-2703-34CC-619149812024}"/>
                </a:ext>
              </a:extLst>
            </p:cNvPr>
            <p:cNvGrpSpPr/>
            <p:nvPr/>
          </p:nvGrpSpPr>
          <p:grpSpPr>
            <a:xfrm>
              <a:off x="10665520" y="4182809"/>
              <a:ext cx="787496" cy="707886"/>
              <a:chOff x="1275929" y="3124204"/>
              <a:chExt cx="787496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5" name="文本框 484">
                    <a:extLst>
                      <a:ext uri="{FF2B5EF4-FFF2-40B4-BE49-F238E27FC236}">
                        <a16:creationId xmlns:a16="http://schemas.microsoft.com/office/drawing/2014/main" id="{084C87F2-2F8D-513C-E352-4C0B7BB2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4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A66AC">
                                  <a:lumMod val="60000"/>
                                  <a:lumOff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𝑢</m:t>
                          </m:r>
                        </m:oMath>
                      </m:oMathPara>
                    </a14:m>
                    <a:endParaRPr kumimoji="0" lang="zh-CN" altLang="en-US" sz="4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A66AC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9" name="文本框 148">
                    <a:extLst>
                      <a:ext uri="{FF2B5EF4-FFF2-40B4-BE49-F238E27FC236}">
                        <a16:creationId xmlns:a16="http://schemas.microsoft.com/office/drawing/2014/main" id="{96DC2CE4-0C53-484A-9D35-5F12DB53C4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29" y="3124204"/>
                    <a:ext cx="535933" cy="707886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6" name="文本框 485">
                    <a:extLst>
                      <a:ext uri="{FF2B5EF4-FFF2-40B4-BE49-F238E27FC236}">
                        <a16:creationId xmlns:a16="http://schemas.microsoft.com/office/drawing/2014/main" id="{4420273E-2728-1E0A-8E14-1CB71FC3B0A3}"/>
                      </a:ext>
                    </a:extLst>
                  </p:cNvPr>
                  <p:cNvSpPr txBox="1"/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A66AC">
                                  <a:lumMod val="60000"/>
                                  <a:lumOff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44</m:t>
                          </m:r>
                        </m:oMath>
                      </m:oMathPara>
                    </a14:m>
                    <a:endParaRPr kumimoji="0" lang="zh-CN" alt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0" name="文本框 149">
                    <a:extLst>
                      <a:ext uri="{FF2B5EF4-FFF2-40B4-BE49-F238E27FC236}">
                        <a16:creationId xmlns:a16="http://schemas.microsoft.com/office/drawing/2014/main" id="{48F45CF9-A3CE-4375-88CC-F8B6D6192C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7492" y="3503714"/>
                    <a:ext cx="535933" cy="307777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8" name="文本框 477">
                  <a:extLst>
                    <a:ext uri="{FF2B5EF4-FFF2-40B4-BE49-F238E27FC236}">
                      <a16:creationId xmlns:a16="http://schemas.microsoft.com/office/drawing/2014/main" id="{39362ADB-12A2-193E-F185-ED5777B53FF7}"/>
                    </a:ext>
                  </a:extLst>
                </p:cNvPr>
                <p:cNvSpPr txBox="1"/>
                <p:nvPr/>
              </p:nvSpPr>
              <p:spPr>
                <a:xfrm>
                  <a:off x="8595520" y="4218809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67487A0F-AA3E-4715-84B0-5B40F97C6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5520" y="4218809"/>
                  <a:ext cx="535933" cy="646331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9" name="文本框 478">
                  <a:extLst>
                    <a:ext uri="{FF2B5EF4-FFF2-40B4-BE49-F238E27FC236}">
                      <a16:creationId xmlns:a16="http://schemas.microsoft.com/office/drawing/2014/main" id="{B1B618B2-349E-C9D0-0084-815A4BD7E4AD}"/>
                    </a:ext>
                  </a:extLst>
                </p:cNvPr>
                <p:cNvSpPr txBox="1"/>
                <p:nvPr/>
              </p:nvSpPr>
              <p:spPr>
                <a:xfrm>
                  <a:off x="8595520" y="3066809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CEBE3498-FEC4-4AC2-BBDC-64A7E5D21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5520" y="3066809"/>
                  <a:ext cx="535933" cy="646331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0" name="文本框 479">
                  <a:extLst>
                    <a:ext uri="{FF2B5EF4-FFF2-40B4-BE49-F238E27FC236}">
                      <a16:creationId xmlns:a16="http://schemas.microsoft.com/office/drawing/2014/main" id="{AAD99D53-6E48-D153-DD5E-2937706F6DB7}"/>
                    </a:ext>
                  </a:extLst>
                </p:cNvPr>
                <p:cNvSpPr txBox="1"/>
                <p:nvPr/>
              </p:nvSpPr>
              <p:spPr>
                <a:xfrm>
                  <a:off x="8595520" y="3642809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721474E7-4B82-41DC-B6FA-5C188C458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5520" y="3642809"/>
                  <a:ext cx="535933" cy="646331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" name="文本框 480">
                  <a:extLst>
                    <a:ext uri="{FF2B5EF4-FFF2-40B4-BE49-F238E27FC236}">
                      <a16:creationId xmlns:a16="http://schemas.microsoft.com/office/drawing/2014/main" id="{C4DF01AA-1A86-D4F9-9728-740407F093F3}"/>
                    </a:ext>
                  </a:extLst>
                </p:cNvPr>
                <p:cNvSpPr txBox="1"/>
                <p:nvPr/>
              </p:nvSpPr>
              <p:spPr>
                <a:xfrm>
                  <a:off x="9315368" y="4218809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F812FBD2-3762-4A7F-8A05-39FC5F16B1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5368" y="4218809"/>
                  <a:ext cx="535933" cy="646331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2" name="文本框 481">
                  <a:extLst>
                    <a:ext uri="{FF2B5EF4-FFF2-40B4-BE49-F238E27FC236}">
                      <a16:creationId xmlns:a16="http://schemas.microsoft.com/office/drawing/2014/main" id="{513F73A7-F4AC-DB27-2494-B34CC9434E14}"/>
                    </a:ext>
                  </a:extLst>
                </p:cNvPr>
                <p:cNvSpPr txBox="1"/>
                <p:nvPr/>
              </p:nvSpPr>
              <p:spPr>
                <a:xfrm>
                  <a:off x="9315368" y="3642809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E2AA0400-9474-4230-81FB-25C3021B2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5368" y="3642809"/>
                  <a:ext cx="535933" cy="646331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3" name="文本框 482">
                  <a:extLst>
                    <a:ext uri="{FF2B5EF4-FFF2-40B4-BE49-F238E27FC236}">
                      <a16:creationId xmlns:a16="http://schemas.microsoft.com/office/drawing/2014/main" id="{70A217D3-D30E-392A-820C-3A523ADBF463}"/>
                    </a:ext>
                  </a:extLst>
                </p:cNvPr>
                <p:cNvSpPr txBox="1"/>
                <p:nvPr/>
              </p:nvSpPr>
              <p:spPr>
                <a:xfrm>
                  <a:off x="10035520" y="4218809"/>
                  <a:ext cx="535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zh-CN" altLang="en-US" sz="3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2CD74A61-9B62-4EEA-858D-3252DFCD7D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5520" y="4218809"/>
                  <a:ext cx="535933" cy="646331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4" name="文本框 483">
              <a:extLst>
                <a:ext uri="{FF2B5EF4-FFF2-40B4-BE49-F238E27FC236}">
                  <a16:creationId xmlns:a16="http://schemas.microsoft.com/office/drawing/2014/main" id="{A4FAB9A4-82A2-F05B-9B2D-745A7E2B8A78}"/>
                </a:ext>
              </a:extLst>
            </p:cNvPr>
            <p:cNvSpPr txBox="1"/>
            <p:nvPr/>
          </p:nvSpPr>
          <p:spPr>
            <a:xfrm>
              <a:off x="3893250" y="3582384"/>
              <a:ext cx="375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=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87B81A-0821-4942-8D51-42CC1A5DBC5A}"/>
              </a:ext>
            </a:extLst>
          </p:cNvPr>
          <p:cNvSpPr txBox="1"/>
          <p:nvPr/>
        </p:nvSpPr>
        <p:spPr>
          <a:xfrm>
            <a:off x="159721" y="32400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LU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B27ACF9-70EF-0A49-9B67-A17D3061DE75}"/>
              </a:ext>
            </a:extLst>
          </p:cNvPr>
          <p:cNvSpPr/>
          <p:nvPr/>
        </p:nvSpPr>
        <p:spPr>
          <a:xfrm>
            <a:off x="158400" y="648603"/>
            <a:ext cx="1134711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input matrix is sparse, the sparse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used to reduce unnecessary computation and storage, which is called sparse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type of matrix, it is often faster to use sparse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2FCFECC-9222-D408-1EAC-E399CDC94BBC}"/>
              </a:ext>
            </a:extLst>
          </p:cNvPr>
          <p:cNvSpPr/>
          <p:nvPr/>
        </p:nvSpPr>
        <p:spPr>
          <a:xfrm>
            <a:off x="159721" y="5763632"/>
            <a:ext cx="11539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sparse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divided into the following three phases: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Matrix reordering, (2) symbolic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(3) numeric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3E9E6"/>
            </a:gs>
            <a:gs pos="100000">
              <a:srgbClr val="80C46E">
                <a:alpha val="35000"/>
              </a:srgb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BA3CF-DB03-7BF2-53F0-9AD0D8ABD9C2}"/>
              </a:ext>
            </a:extLst>
          </p:cNvPr>
          <p:cNvSpPr txBox="1"/>
          <p:nvPr/>
        </p:nvSpPr>
        <p:spPr>
          <a:xfrm>
            <a:off x="-59267" y="32400"/>
            <a:ext cx="793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Effects of Different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Optimisations</a:t>
            </a:r>
            <a:endParaRPr kumimoji="1"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6E28E58-9EB8-70DA-029A-F24D2A5A4BCC}"/>
              </a:ext>
            </a:extLst>
          </p:cNvPr>
          <p:cNvGrpSpPr/>
          <p:nvPr/>
        </p:nvGrpSpPr>
        <p:grpSpPr>
          <a:xfrm>
            <a:off x="-6512" y="1245561"/>
            <a:ext cx="12192000" cy="3987956"/>
            <a:chOff x="0" y="1006015"/>
            <a:chExt cx="12192000" cy="3987956"/>
          </a:xfrm>
        </p:grpSpPr>
        <p:pic>
          <p:nvPicPr>
            <p:cNvPr id="6" name="图片 5" descr="徽标&#10;&#10;中度可信度描述已自动生成">
              <a:extLst>
                <a:ext uri="{FF2B5EF4-FFF2-40B4-BE49-F238E27FC236}">
                  <a16:creationId xmlns:a16="http://schemas.microsoft.com/office/drawing/2014/main" id="{722E0C77-7B98-92AE-0A9F-2536AFFBE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06015"/>
              <a:ext cx="12192000" cy="3511223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393D7B5-3100-8B27-DED5-2C630BA77216}"/>
                </a:ext>
              </a:extLst>
            </p:cNvPr>
            <p:cNvSpPr/>
            <p:nvPr/>
          </p:nvSpPr>
          <p:spPr>
            <a:xfrm>
              <a:off x="1624875" y="4655417"/>
              <a:ext cx="102650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Figure shows a performance comparison of the three versions of </a:t>
              </a:r>
              <a:r>
                <a:rPr lang="en-US" altLang="zh-CN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PanguLU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128 A100 GPUs. 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564623D5-C5F2-7F1B-2293-DE95DF2618FF}"/>
              </a:ext>
            </a:extLst>
          </p:cNvPr>
          <p:cNvSpPr/>
          <p:nvPr/>
        </p:nvSpPr>
        <p:spPr>
          <a:xfrm>
            <a:off x="158400" y="648000"/>
            <a:ext cx="12033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effects of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sparse kernel selection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 strategy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6BF0064-8C00-43B7-736D-D79025312E17}"/>
              </a:ext>
            </a:extLst>
          </p:cNvPr>
          <p:cNvSpPr/>
          <p:nvPr/>
        </p:nvSpPr>
        <p:spPr>
          <a:xfrm>
            <a:off x="219210" y="5359757"/>
            <a:ext cx="4823053" cy="864000"/>
          </a:xfrm>
          <a:prstGeom prst="roundRect">
            <a:avLst/>
          </a:prstGeom>
          <a:solidFill>
            <a:schemeClr val="tx1"/>
          </a:solidFill>
          <a:ln w="31750">
            <a:solidFill>
              <a:srgbClr val="FFC1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with the baseline version, selecting faster kernels achieves speedups ranging from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1.0x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2.2x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1.7x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average).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B8B801C-E793-5D2B-9B3D-DB8E316CAAE4}"/>
              </a:ext>
            </a:extLst>
          </p:cNvPr>
          <p:cNvSpPr/>
          <p:nvPr/>
        </p:nvSpPr>
        <p:spPr>
          <a:xfrm>
            <a:off x="5394961" y="5361579"/>
            <a:ext cx="6569896" cy="864000"/>
          </a:xfrm>
          <a:prstGeom prst="roundRect">
            <a:avLst/>
          </a:prstGeom>
          <a:solidFill>
            <a:schemeClr val="tx1"/>
          </a:solidFill>
          <a:ln w="31750">
            <a:solidFill>
              <a:srgbClr val="FF6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both the sparse kernel selection and the </a:t>
            </a:r>
            <a:r>
              <a:rPr lang="en-US" altLang="zh-C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 achieves speedups ranging from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2.3x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5.4x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3.8x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average) over baseline.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06A6108-2BBA-FD1B-7E66-491EAB8DEC39}"/>
              </a:ext>
            </a:extLst>
          </p:cNvPr>
          <p:cNvGrpSpPr/>
          <p:nvPr/>
        </p:nvGrpSpPr>
        <p:grpSpPr>
          <a:xfrm>
            <a:off x="3032125" y="1640774"/>
            <a:ext cx="7653293" cy="2777458"/>
            <a:chOff x="3005999" y="1303698"/>
            <a:chExt cx="7653293" cy="2777458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C23F25C-D37C-CB73-C144-AE62C3AD2510}"/>
                </a:ext>
              </a:extLst>
            </p:cNvPr>
            <p:cNvSpPr/>
            <p:nvPr/>
          </p:nvSpPr>
          <p:spPr>
            <a:xfrm>
              <a:off x="3611905" y="1303698"/>
              <a:ext cx="7047387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cage12 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Hook_1498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the sparse kernel selection is very effective and speeds up by a factor of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2.2x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2.1x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respectively.</a:t>
              </a:r>
              <a:endPara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8926CB7-3A05-72D7-84AC-1585F617824B}"/>
                </a:ext>
              </a:extLst>
            </p:cNvPr>
            <p:cNvGrpSpPr/>
            <p:nvPr/>
          </p:nvGrpSpPr>
          <p:grpSpPr>
            <a:xfrm>
              <a:off x="3005999" y="2794444"/>
              <a:ext cx="4407991" cy="1286712"/>
              <a:chOff x="3014466" y="2438848"/>
              <a:chExt cx="4407991" cy="1286712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C326805-053A-7DD5-4146-3522F4635B76}"/>
                  </a:ext>
                </a:extLst>
              </p:cNvPr>
              <p:cNvSpPr/>
              <p:nvPr/>
            </p:nvSpPr>
            <p:spPr>
              <a:xfrm>
                <a:off x="7066057" y="2525929"/>
                <a:ext cx="356400" cy="1199630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0653493-7926-5772-3ECF-3B888CDEEBC3}"/>
                  </a:ext>
                </a:extLst>
              </p:cNvPr>
              <p:cNvSpPr/>
              <p:nvPr/>
            </p:nvSpPr>
            <p:spPr>
              <a:xfrm>
                <a:off x="3014466" y="2438848"/>
                <a:ext cx="356400" cy="1286712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C93E907-55ED-D77D-1DDB-12A109975E3D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3184199" y="1885920"/>
              <a:ext cx="1464334" cy="908524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609473D-53AC-D77C-96ED-32BA23B4D7B7}"/>
                </a:ext>
              </a:extLst>
            </p:cNvPr>
            <p:cNvCxnSpPr>
              <a:cxnSpLocks/>
              <a:stCxn id="16" idx="0"/>
              <a:endCxn id="9" idx="2"/>
            </p:cNvCxnSpPr>
            <p:nvPr/>
          </p:nvCxnSpPr>
          <p:spPr>
            <a:xfrm flipH="1" flipV="1">
              <a:off x="7135599" y="1879698"/>
              <a:ext cx="100191" cy="1001827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66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044" y="6537286"/>
            <a:ext cx="1600200" cy="338328"/>
          </a:xfrm>
        </p:spPr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032" y="6516961"/>
            <a:ext cx="551167" cy="33832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BA3CF-DB03-7BF2-53F0-9AD0D8ABD9C2}"/>
              </a:ext>
            </a:extLst>
          </p:cNvPr>
          <p:cNvSpPr txBox="1"/>
          <p:nvPr/>
        </p:nvSpPr>
        <p:spPr>
          <a:xfrm>
            <a:off x="159721" y="32400"/>
            <a:ext cx="646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F5A6112-AE0B-FC0F-D18C-E688024BAB3A}"/>
              </a:ext>
            </a:extLst>
          </p:cNvPr>
          <p:cNvGrpSpPr/>
          <p:nvPr/>
        </p:nvGrpSpPr>
        <p:grpSpPr>
          <a:xfrm>
            <a:off x="0" y="1902047"/>
            <a:ext cx="12192000" cy="3489286"/>
            <a:chOff x="0" y="2001147"/>
            <a:chExt cx="12192000" cy="3489286"/>
          </a:xfrm>
        </p:grpSpPr>
        <p:pic>
          <p:nvPicPr>
            <p:cNvPr id="3" name="图片 2" descr="图片包含 图形用户界面&#10;&#10;描述已自动生成">
              <a:extLst>
                <a:ext uri="{FF2B5EF4-FFF2-40B4-BE49-F238E27FC236}">
                  <a16:creationId xmlns:a16="http://schemas.microsoft.com/office/drawing/2014/main" id="{4DB86A37-1604-7596-78ED-CAA987FAB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001147"/>
              <a:ext cx="12192000" cy="296901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393D7B5-3100-8B27-DED5-2C630BA77216}"/>
                </a:ext>
              </a:extLst>
            </p:cNvPr>
            <p:cNvSpPr/>
            <p:nvPr/>
          </p:nvSpPr>
          <p:spPr>
            <a:xfrm>
              <a:off x="2710011" y="5151879"/>
              <a:ext cx="70739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Symbolic </a:t>
              </a:r>
              <a:r>
                <a:rPr lang="en-US" altLang="zh-CN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factorisation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time comparison of </a:t>
              </a:r>
              <a:r>
                <a:rPr lang="en-US" altLang="zh-CN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SuperLU_DIST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altLang="zh-CN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PanguLU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25E07269-2C2A-9C56-1C37-A26CE71CC3AA}"/>
              </a:ext>
            </a:extLst>
          </p:cNvPr>
          <p:cNvSpPr/>
          <p:nvPr/>
        </p:nvSpPr>
        <p:spPr>
          <a:xfrm>
            <a:off x="159721" y="648000"/>
            <a:ext cx="11662165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we compare the symbolic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on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SuperLU_DIST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Both solvers use a serial symbolic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algorithm. The difference is that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SuperLU_DIST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uses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pruning and 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supernodes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whereas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symmetrises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matrix and uses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 pruning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68B5FC7-0E98-BF77-E4A0-76D59E45119F}"/>
              </a:ext>
            </a:extLst>
          </p:cNvPr>
          <p:cNvSpPr/>
          <p:nvPr/>
        </p:nvSpPr>
        <p:spPr>
          <a:xfrm>
            <a:off x="158400" y="5425416"/>
            <a:ext cx="1217716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note that symmetric pruning introduces additional fill-ins, especially for highly non symmetric matrices. Although symmetric pruning adds extra non-zeros,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able to reduce the fill-ins of non-zeros by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compared with the extra non-zeros added by the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supernodal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method.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5FD9BA-0790-27CB-613D-99657F131D47}"/>
              </a:ext>
            </a:extLst>
          </p:cNvPr>
          <p:cNvGrpSpPr/>
          <p:nvPr/>
        </p:nvGrpSpPr>
        <p:grpSpPr>
          <a:xfrm>
            <a:off x="970732" y="2342909"/>
            <a:ext cx="5025120" cy="2511826"/>
            <a:chOff x="970732" y="2442009"/>
            <a:chExt cx="5025120" cy="251182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F522814-2FD4-FBF8-E2D4-746411229D6E}"/>
                </a:ext>
              </a:extLst>
            </p:cNvPr>
            <p:cNvSpPr/>
            <p:nvPr/>
          </p:nvSpPr>
          <p:spPr>
            <a:xfrm>
              <a:off x="2981806" y="3695448"/>
              <a:ext cx="619956" cy="1258387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D55C99E-2856-0170-072C-81FF8365C32B}"/>
                </a:ext>
              </a:extLst>
            </p:cNvPr>
            <p:cNvSpPr/>
            <p:nvPr/>
          </p:nvSpPr>
          <p:spPr>
            <a:xfrm>
              <a:off x="970732" y="2442009"/>
              <a:ext cx="5025120" cy="864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Compared 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with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SuperLU_DIST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kumimoji="0" lang="en-US" altLang="zh-CN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PanguLU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is on geometric mean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4.45x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faster, with a maximum of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6.80x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in the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cage12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matrix.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9C3BE88-03AE-3461-C21E-CBF7121D44D7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 flipH="1">
              <a:off x="3291784" y="3306009"/>
              <a:ext cx="191508" cy="389439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166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BA3CF-DB03-7BF2-53F0-9AD0D8ABD9C2}"/>
              </a:ext>
            </a:extLst>
          </p:cNvPr>
          <p:cNvSpPr txBox="1"/>
          <p:nvPr/>
        </p:nvSpPr>
        <p:spPr>
          <a:xfrm>
            <a:off x="159721" y="32400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Preprocessing Cost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1966C78-1A6B-48CD-5FB6-275A9B86398B}"/>
              </a:ext>
            </a:extLst>
          </p:cNvPr>
          <p:cNvGrpSpPr/>
          <p:nvPr/>
        </p:nvGrpSpPr>
        <p:grpSpPr>
          <a:xfrm>
            <a:off x="0" y="1926005"/>
            <a:ext cx="12192000" cy="3325374"/>
            <a:chOff x="0" y="1810505"/>
            <a:chExt cx="12192000" cy="3325374"/>
          </a:xfrm>
        </p:grpSpPr>
        <p:pic>
          <p:nvPicPr>
            <p:cNvPr id="6" name="图片 5" descr="图片包含 图表&#10;&#10;描述已自动生成">
              <a:extLst>
                <a:ext uri="{FF2B5EF4-FFF2-40B4-BE49-F238E27FC236}">
                  <a16:creationId xmlns:a16="http://schemas.microsoft.com/office/drawing/2014/main" id="{CAFEE0E7-1CE7-6B2A-D590-388A8CBCE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810505"/>
              <a:ext cx="12192000" cy="3008623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393D7B5-3100-8B27-DED5-2C630BA77216}"/>
                </a:ext>
              </a:extLst>
            </p:cNvPr>
            <p:cNvSpPr/>
            <p:nvPr/>
          </p:nvSpPr>
          <p:spPr>
            <a:xfrm>
              <a:off x="1871134" y="4797325"/>
              <a:ext cx="97946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Preprocessing time comparison of </a:t>
              </a:r>
              <a:r>
                <a:rPr lang="en-US" altLang="zh-CN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SuperLU_DIST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altLang="zh-CN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PanguLU</a:t>
              </a:r>
              <a:r>
                <a:rPr lang="en-US" altLang="zh-CN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128 A100 GPUs.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23A8BA50-FB57-F3B9-733E-843C51E97FDE}"/>
              </a:ext>
            </a:extLst>
          </p:cNvPr>
          <p:cNvSpPr/>
          <p:nvPr/>
        </p:nvSpPr>
        <p:spPr>
          <a:xfrm>
            <a:off x="158400" y="5859890"/>
            <a:ext cx="118855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with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SuperLU_DIST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on average by a factor of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1.61x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in the preprocessing phase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2FCB21-4C1D-6A2D-8B09-CFAA4BC625EF}"/>
              </a:ext>
            </a:extLst>
          </p:cNvPr>
          <p:cNvGrpSpPr/>
          <p:nvPr/>
        </p:nvGrpSpPr>
        <p:grpSpPr>
          <a:xfrm>
            <a:off x="509449" y="2373943"/>
            <a:ext cx="11069944" cy="3491229"/>
            <a:chOff x="509449" y="2286000"/>
            <a:chExt cx="11069944" cy="349122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0A66D26-FBA2-2E11-A4B5-5FD0A32417EC}"/>
                </a:ext>
              </a:extLst>
            </p:cNvPr>
            <p:cNvSpPr/>
            <p:nvPr/>
          </p:nvSpPr>
          <p:spPr>
            <a:xfrm>
              <a:off x="10468800" y="2494237"/>
              <a:ext cx="619200" cy="2382568"/>
            </a:xfrm>
            <a:prstGeom prst="rect">
              <a:avLst/>
            </a:prstGeom>
            <a:noFill/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9CD8DA7-F1B9-A262-0A92-6DF1EEC58F42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10138601" y="4876805"/>
              <a:ext cx="639799" cy="306254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1B722AF-F32A-0250-78F2-88371FF986AC}"/>
                </a:ext>
              </a:extLst>
            </p:cNvPr>
            <p:cNvSpPr/>
            <p:nvPr/>
          </p:nvSpPr>
          <p:spPr>
            <a:xfrm>
              <a:off x="9762023" y="2286000"/>
              <a:ext cx="619956" cy="2590804"/>
            </a:xfrm>
            <a:prstGeom prst="rect">
              <a:avLst/>
            </a:prstGeom>
            <a:noFill/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250C0882-047F-7277-006B-9993B3CB6A18}"/>
                </a:ext>
              </a:extLst>
            </p:cNvPr>
            <p:cNvSpPr/>
            <p:nvPr/>
          </p:nvSpPr>
          <p:spPr>
            <a:xfrm>
              <a:off x="509449" y="5201229"/>
              <a:ext cx="11069944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the </a:t>
              </a: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Serena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Si87H76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matrices, 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PanguLU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slightly slower than 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SuperLU_DIST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due to the matrix structure and the higher overhead of converting the 2D block layout, with speedups of </a:t>
              </a: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0.91x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0.89x.</a:t>
              </a:r>
              <a:endParaRPr lang="zh-CN" alt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AAC7494-1D11-1B76-B352-9340F7CB06CB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H="1" flipV="1">
              <a:off x="10072001" y="4876804"/>
              <a:ext cx="96466" cy="306255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1DE9028-22A9-8AFA-FEF1-AC4F708E9B9E}"/>
              </a:ext>
            </a:extLst>
          </p:cNvPr>
          <p:cNvSpPr/>
          <p:nvPr/>
        </p:nvSpPr>
        <p:spPr>
          <a:xfrm>
            <a:off x="158400" y="648000"/>
            <a:ext cx="1211694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to fully demonstrate the overall performance of our work, we also compared the preprocessing time of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SuperLU_DIST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 results are shown in this Figure.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934CFF3-AC99-38E4-274E-A64D23EBA777}"/>
              </a:ext>
            </a:extLst>
          </p:cNvPr>
          <p:cNvGrpSpPr/>
          <p:nvPr/>
        </p:nvGrpSpPr>
        <p:grpSpPr>
          <a:xfrm>
            <a:off x="2090055" y="1349098"/>
            <a:ext cx="7998822" cy="3619398"/>
            <a:chOff x="2090055" y="1199730"/>
            <a:chExt cx="7998822" cy="361939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32DE7E-748B-366D-B281-66A52E40D926}"/>
                </a:ext>
              </a:extLst>
            </p:cNvPr>
            <p:cNvSpPr/>
            <p:nvPr/>
          </p:nvSpPr>
          <p:spPr>
            <a:xfrm>
              <a:off x="7739150" y="2984367"/>
              <a:ext cx="619956" cy="1834761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932E7D6-CA6B-4F06-2C74-4C57549B07F9}"/>
                </a:ext>
              </a:extLst>
            </p:cNvPr>
            <p:cNvSpPr/>
            <p:nvPr/>
          </p:nvSpPr>
          <p:spPr>
            <a:xfrm>
              <a:off x="5703650" y="2470053"/>
              <a:ext cx="619956" cy="2348604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FBB69F31-0CEF-4AB2-8D16-034AA0D2130A}"/>
                </a:ext>
              </a:extLst>
            </p:cNvPr>
            <p:cNvSpPr/>
            <p:nvPr/>
          </p:nvSpPr>
          <p:spPr>
            <a:xfrm>
              <a:off x="2090055" y="1199730"/>
              <a:ext cx="7998822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particular, for sparse matrices such as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G3_circuit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inline_1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PanguLU’s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preprocessing speed is improved by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3.16x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2.40x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respectively. 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48BD16C-5896-31FC-E5FF-379F9BC7897B}"/>
                </a:ext>
              </a:extLst>
            </p:cNvPr>
            <p:cNvCxnSpPr>
              <a:cxnSpLocks/>
              <a:stCxn id="21" idx="2"/>
              <a:endCxn id="20" idx="0"/>
            </p:cNvCxnSpPr>
            <p:nvPr/>
          </p:nvCxnSpPr>
          <p:spPr>
            <a:xfrm flipH="1">
              <a:off x="6013628" y="1775730"/>
              <a:ext cx="75838" cy="694323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120B00E-453C-EC1F-5F61-FEC58FE15AE8}"/>
                </a:ext>
              </a:extLst>
            </p:cNvPr>
            <p:cNvCxnSpPr>
              <a:cxnSpLocks/>
              <a:stCxn id="21" idx="2"/>
              <a:endCxn id="8" idx="0"/>
            </p:cNvCxnSpPr>
            <p:nvPr/>
          </p:nvCxnSpPr>
          <p:spPr>
            <a:xfrm>
              <a:off x="6089466" y="1775730"/>
              <a:ext cx="1959662" cy="1208637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2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1067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  <a:r>
              <a:rPr kumimoji="1"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(recent</a:t>
            </a:r>
            <a:r>
              <a:rPr kumimoji="1"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kumimoji="1"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1"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kumimoji="1"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cores)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FD250F1-442E-49BC-C1FA-6B86D892A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48128"/>
              </p:ext>
            </p:extLst>
          </p:nvPr>
        </p:nvGraphicFramePr>
        <p:xfrm>
          <a:off x="1667563" y="1288398"/>
          <a:ext cx="9670997" cy="4143138"/>
        </p:xfrm>
        <a:graphic>
          <a:graphicData uri="http://schemas.openxmlformats.org/drawingml/2006/table">
            <a:tbl>
              <a:tblPr firstRow="1" bandRow="1"/>
              <a:tblGrid>
                <a:gridCol w="5508308">
                  <a:extLst>
                    <a:ext uri="{9D8B030D-6E8A-4147-A177-3AD203B41FA5}">
                      <a16:colId xmlns:a16="http://schemas.microsoft.com/office/drawing/2014/main" val="3548769311"/>
                    </a:ext>
                  </a:extLst>
                </a:gridCol>
                <a:gridCol w="4162689">
                  <a:extLst>
                    <a:ext uri="{9D8B030D-6E8A-4147-A177-3AD203B41FA5}">
                      <a16:colId xmlns:a16="http://schemas.microsoft.com/office/drawing/2014/main" val="750862765"/>
                    </a:ext>
                  </a:extLst>
                </a:gridCol>
              </a:tblGrid>
              <a:tr h="9416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experimental platform</a:t>
                      </a:r>
                      <a:endParaRPr lang="zh-CN" altLang="en-US" sz="2400" b="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BEB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 solvers</a:t>
                      </a:r>
                      <a:endParaRPr lang="zh-CN" altLang="en-US" sz="2400" b="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B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59806"/>
                  </a:ext>
                </a:extLst>
              </a:tr>
              <a:tr h="32015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* </a:t>
                      </a:r>
                      <a:r>
                        <a:rPr lang="en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 </a:t>
                      </a:r>
                      <a:r>
                        <a:rPr lang="en-US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altLang="zh-CN" sz="2400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lang="zh-CN" altLang="en-US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Xeon Max 9462 @ 3.5GHz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r>
                        <a:rPr lang="zh-CN" altLang="en-US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cores</a:t>
                      </a:r>
                      <a:r>
                        <a:rPr lang="zh-CN" altLang="en-US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</a:t>
                      </a:r>
                      <a:r>
                        <a:rPr lang="zh-CN" altLang="en-US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* </a:t>
                      </a:r>
                      <a:r>
                        <a:rPr lang="en-US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zh-CN" altLang="en-US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cores)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altLang="zh-CN" sz="24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HBM 128</a:t>
                      </a:r>
                      <a:r>
                        <a:rPr lang="zh-CN" altLang="en-US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GB, 2-Level </a:t>
                      </a:r>
                      <a:r>
                        <a:rPr lang="en-US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cache</a:t>
                      </a:r>
                      <a:r>
                        <a:rPr lang="en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mode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DDR5 1</a:t>
                      </a:r>
                      <a:r>
                        <a:rPr lang="zh-CN" altLang="en-US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 Memory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(64</a:t>
                      </a:r>
                      <a:r>
                        <a:rPr lang="zh-CN" altLang="en-US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 * 16</a:t>
                      </a:r>
                      <a:r>
                        <a:rPr lang="zh-CN" altLang="en-US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" altLang="zh-CN" sz="240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hannel</a:t>
                      </a:r>
                      <a:r>
                        <a:rPr lang="en-US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" altLang="zh-CN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9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MUMPS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5.5.0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SuperLU_DIST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9.0.0</a:t>
                      </a:r>
                    </a:p>
                    <a:p>
                      <a:pPr algn="ctr"/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PanguLU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3.5</a:t>
                      </a:r>
                    </a:p>
                    <a:p>
                      <a:pPr algn="ctr"/>
                      <a:endParaRPr lang="en-US" altLang="zh-CN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OpenBLAS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0.3.26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ParMETIS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4.0.3</a:t>
                      </a:r>
                    </a:p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(64 processes, 1 thread per process)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7489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EF91479A-6492-48CF-95E5-AF51CABB4C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" y="3208464"/>
            <a:ext cx="152208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56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11179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</a:t>
            </a:r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(Circuit and Electromagnetics problems, Time/sec.)</a:t>
            </a:r>
            <a:endParaRPr kumimoji="1"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51FA55C8-F0DE-5B7C-126E-582C630E4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71891"/>
              </p:ext>
            </p:extLst>
          </p:nvPr>
        </p:nvGraphicFramePr>
        <p:xfrm>
          <a:off x="280924" y="725735"/>
          <a:ext cx="5752016" cy="55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08">
                  <a:extLst>
                    <a:ext uri="{9D8B030D-6E8A-4147-A177-3AD203B41FA5}">
                      <a16:colId xmlns:a16="http://schemas.microsoft.com/office/drawing/2014/main" val="548302825"/>
                    </a:ext>
                  </a:extLst>
                </a:gridCol>
                <a:gridCol w="1226305">
                  <a:extLst>
                    <a:ext uri="{9D8B030D-6E8A-4147-A177-3AD203B41FA5}">
                      <a16:colId xmlns:a16="http://schemas.microsoft.com/office/drawing/2014/main" val="1354758527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3875652586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50326102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20667445"/>
                    </a:ext>
                  </a:extLst>
                </a:gridCol>
              </a:tblGrid>
              <a:tr h="4915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Matrix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MUMPS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SuperLU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DIST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PanguLU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36298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ASIC_680k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0.90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1.91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266497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120.84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4.20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2.38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37430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0.40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12.26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5.55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308443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0.13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5939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121.40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17.79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10.4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170176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dielFilterV3real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3.96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4.87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60280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121.78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13.00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22.21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517764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14.94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4.36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15.64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363735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0.11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3.18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8259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136.91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21.75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45.90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317001"/>
                  </a:ext>
                </a:extLst>
              </a:tr>
            </a:tbl>
          </a:graphicData>
        </a:graphic>
      </p:graphicFrame>
      <p:graphicFrame>
        <p:nvGraphicFramePr>
          <p:cNvPr id="11" name="表格 6">
            <a:extLst>
              <a:ext uri="{FF2B5EF4-FFF2-40B4-BE49-F238E27FC236}">
                <a16:creationId xmlns:a16="http://schemas.microsoft.com/office/drawing/2014/main" id="{31031385-15CB-8991-D864-DF48F3490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8276"/>
              </p:ext>
            </p:extLst>
          </p:nvPr>
        </p:nvGraphicFramePr>
        <p:xfrm>
          <a:off x="6159062" y="725735"/>
          <a:ext cx="5752016" cy="55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08">
                  <a:extLst>
                    <a:ext uri="{9D8B030D-6E8A-4147-A177-3AD203B41FA5}">
                      <a16:colId xmlns:a16="http://schemas.microsoft.com/office/drawing/2014/main" val="548302825"/>
                    </a:ext>
                  </a:extLst>
                </a:gridCol>
                <a:gridCol w="1226305">
                  <a:extLst>
                    <a:ext uri="{9D8B030D-6E8A-4147-A177-3AD203B41FA5}">
                      <a16:colId xmlns:a16="http://schemas.microsoft.com/office/drawing/2014/main" val="1354758527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3875652586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50326102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20667445"/>
                    </a:ext>
                  </a:extLst>
                </a:gridCol>
              </a:tblGrid>
              <a:tr h="4915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Matrix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MUMPS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SuperLU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DIST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PanguLU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36298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G3_circuit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0.80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266497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17.89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13.11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4.38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37430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2.49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2.10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9.39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308443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0.11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1.31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5939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20.59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16.82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15.88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170176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r>
                        <a:rPr lang="en" altLang="zh-CN" dirty="0"/>
                        <a:t>ecology1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60280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3517764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9363735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8259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5.62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3317001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9F71AAB0-548B-38DB-1D47-459229BCC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454" r="17048" b="10269"/>
          <a:stretch/>
        </p:blipFill>
        <p:spPr>
          <a:xfrm>
            <a:off x="6326687" y="4442563"/>
            <a:ext cx="810018" cy="8116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8E7AB-6316-04CC-418A-524066239B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0" t="7687" r="17312" b="10388"/>
          <a:stretch/>
        </p:blipFill>
        <p:spPr>
          <a:xfrm>
            <a:off x="460360" y="4442564"/>
            <a:ext cx="810017" cy="8116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47B5D9-3784-01B0-F146-03B6F73CE8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336" r="17048" b="10270"/>
          <a:stretch/>
        </p:blipFill>
        <p:spPr>
          <a:xfrm>
            <a:off x="460359" y="1982699"/>
            <a:ext cx="810018" cy="8116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708AC2A-FAFD-009C-C2CD-D5F82DAD63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570" r="17136" b="10387"/>
          <a:stretch/>
        </p:blipFill>
        <p:spPr>
          <a:xfrm>
            <a:off x="6326687" y="1982699"/>
            <a:ext cx="810017" cy="8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37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8914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</a:t>
            </a:r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(Structural problems, Time/sec.)</a:t>
            </a:r>
            <a:endParaRPr kumimoji="1"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51FA55C8-F0DE-5B7C-126E-582C630E4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5625"/>
              </p:ext>
            </p:extLst>
          </p:nvPr>
        </p:nvGraphicFramePr>
        <p:xfrm>
          <a:off x="280924" y="725735"/>
          <a:ext cx="5752016" cy="55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08">
                  <a:extLst>
                    <a:ext uri="{9D8B030D-6E8A-4147-A177-3AD203B41FA5}">
                      <a16:colId xmlns:a16="http://schemas.microsoft.com/office/drawing/2014/main" val="548302825"/>
                    </a:ext>
                  </a:extLst>
                </a:gridCol>
                <a:gridCol w="1226305">
                  <a:extLst>
                    <a:ext uri="{9D8B030D-6E8A-4147-A177-3AD203B41FA5}">
                      <a16:colId xmlns:a16="http://schemas.microsoft.com/office/drawing/2014/main" val="1354758527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3875652586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50326102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20667445"/>
                    </a:ext>
                  </a:extLst>
                </a:gridCol>
              </a:tblGrid>
              <a:tr h="4915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Matrix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MUMPS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SuperLU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DIST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PanguLU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36298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r>
                        <a:rPr lang="en" altLang="zh-CN" dirty="0"/>
                        <a:t>apache2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266497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37430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308443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5939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9170176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audikw_1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60280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3517764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9363735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8259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171.74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36.66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3317001"/>
                  </a:ext>
                </a:extLst>
              </a:tr>
            </a:tbl>
          </a:graphicData>
        </a:graphic>
      </p:graphicFrame>
      <p:graphicFrame>
        <p:nvGraphicFramePr>
          <p:cNvPr id="11" name="表格 6">
            <a:extLst>
              <a:ext uri="{FF2B5EF4-FFF2-40B4-BE49-F238E27FC236}">
                <a16:creationId xmlns:a16="http://schemas.microsoft.com/office/drawing/2014/main" id="{31031385-15CB-8991-D864-DF48F3490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40981"/>
              </p:ext>
            </p:extLst>
          </p:nvPr>
        </p:nvGraphicFramePr>
        <p:xfrm>
          <a:off x="6159062" y="725735"/>
          <a:ext cx="5752016" cy="55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08">
                  <a:extLst>
                    <a:ext uri="{9D8B030D-6E8A-4147-A177-3AD203B41FA5}">
                      <a16:colId xmlns:a16="http://schemas.microsoft.com/office/drawing/2014/main" val="548302825"/>
                    </a:ext>
                  </a:extLst>
                </a:gridCol>
                <a:gridCol w="1226305">
                  <a:extLst>
                    <a:ext uri="{9D8B030D-6E8A-4147-A177-3AD203B41FA5}">
                      <a16:colId xmlns:a16="http://schemas.microsoft.com/office/drawing/2014/main" val="1354758527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3875652586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50326102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20667445"/>
                    </a:ext>
                  </a:extLst>
                </a:gridCol>
              </a:tblGrid>
              <a:tr h="491524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Matrix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Stage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MUMPS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SuperLU</a:t>
                      </a:r>
                    </a:p>
                    <a:p>
                      <a:pPr algn="ctr"/>
                      <a:r>
                        <a:rPr lang="en-US" altLang="zh-CN"/>
                        <a:t>DIST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PanguLU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36298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Hook_1498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266497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37430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308443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5939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183.78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47.15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9170176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r>
                        <a:rPr lang="en" altLang="zh-CN" dirty="0"/>
                        <a:t>inline_1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60280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3517764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9363735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8259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3317001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39003C79-769C-CD6B-E748-87E4045E9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335" r="17136" b="10388"/>
          <a:stretch/>
        </p:blipFill>
        <p:spPr>
          <a:xfrm>
            <a:off x="453920" y="1982700"/>
            <a:ext cx="810018" cy="8116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C1FFC5E-34A4-6676-1528-24888BA7C7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126" y="1982700"/>
            <a:ext cx="810020" cy="8116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13E1D8-C892-1457-EED3-7B22703073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219" r="17136" b="10270"/>
          <a:stretch/>
        </p:blipFill>
        <p:spPr>
          <a:xfrm>
            <a:off x="453920" y="4449007"/>
            <a:ext cx="810018" cy="8116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5DF9B71-0F0D-FA0D-884A-5CB031693E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335" r="17048" b="10505"/>
          <a:stretch/>
        </p:blipFill>
        <p:spPr>
          <a:xfrm>
            <a:off x="6333126" y="4449007"/>
            <a:ext cx="810020" cy="8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16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12225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</a:t>
            </a:r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(Theoretical/Quantum Chemistry/DNA problems, Time/sec.)</a:t>
            </a:r>
            <a:endParaRPr kumimoji="1"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51FA55C8-F0DE-5B7C-126E-582C630E4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21778"/>
              </p:ext>
            </p:extLst>
          </p:nvPr>
        </p:nvGraphicFramePr>
        <p:xfrm>
          <a:off x="280924" y="725735"/>
          <a:ext cx="5752016" cy="55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08">
                  <a:extLst>
                    <a:ext uri="{9D8B030D-6E8A-4147-A177-3AD203B41FA5}">
                      <a16:colId xmlns:a16="http://schemas.microsoft.com/office/drawing/2014/main" val="548302825"/>
                    </a:ext>
                  </a:extLst>
                </a:gridCol>
                <a:gridCol w="1226305">
                  <a:extLst>
                    <a:ext uri="{9D8B030D-6E8A-4147-A177-3AD203B41FA5}">
                      <a16:colId xmlns:a16="http://schemas.microsoft.com/office/drawing/2014/main" val="1354758527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3875652586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50326102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20667445"/>
                    </a:ext>
                  </a:extLst>
                </a:gridCol>
              </a:tblGrid>
              <a:tr h="4915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Matrix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MUMPS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SuperLU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DIST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PanguLU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36298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r>
                        <a:rPr lang="en" altLang="zh-CN" dirty="0"/>
                        <a:t>Ga41As41H72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266497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37430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404.66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77.73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308443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5939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433.47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106.03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9170176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r>
                        <a:rPr lang="en" altLang="zh-CN" dirty="0"/>
                        <a:t>Si87H76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14.71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60280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3517764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63.94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9363735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8259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236.72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88.71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3317001"/>
                  </a:ext>
                </a:extLst>
              </a:tr>
            </a:tbl>
          </a:graphicData>
        </a:graphic>
      </p:graphicFrame>
      <p:graphicFrame>
        <p:nvGraphicFramePr>
          <p:cNvPr id="11" name="表格 6">
            <a:extLst>
              <a:ext uri="{FF2B5EF4-FFF2-40B4-BE49-F238E27FC236}">
                <a16:creationId xmlns:a16="http://schemas.microsoft.com/office/drawing/2014/main" id="{31031385-15CB-8991-D864-DF48F3490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49670"/>
              </p:ext>
            </p:extLst>
          </p:nvPr>
        </p:nvGraphicFramePr>
        <p:xfrm>
          <a:off x="6159062" y="725735"/>
          <a:ext cx="5752016" cy="55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08">
                  <a:extLst>
                    <a:ext uri="{9D8B030D-6E8A-4147-A177-3AD203B41FA5}">
                      <a16:colId xmlns:a16="http://schemas.microsoft.com/office/drawing/2014/main" val="548302825"/>
                    </a:ext>
                  </a:extLst>
                </a:gridCol>
                <a:gridCol w="1226305">
                  <a:extLst>
                    <a:ext uri="{9D8B030D-6E8A-4147-A177-3AD203B41FA5}">
                      <a16:colId xmlns:a16="http://schemas.microsoft.com/office/drawing/2014/main" val="1354758527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3875652586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50326102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20667445"/>
                    </a:ext>
                  </a:extLst>
                </a:gridCol>
              </a:tblGrid>
              <a:tr h="491524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Matrix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Stage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MUMPS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SuperLU</a:t>
                      </a:r>
                    </a:p>
                    <a:p>
                      <a:pPr algn="ctr"/>
                      <a:r>
                        <a:rPr lang="en-US" altLang="zh-CN"/>
                        <a:t>DIST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PanguLU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36298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r>
                        <a:rPr lang="en" altLang="zh-CN" dirty="0"/>
                        <a:t>SiO2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266497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37430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25.23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308443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5939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38.13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9170176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cage12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2.00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60280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5.99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2.83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1.89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517764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56.52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26.06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6.17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363735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0.20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8259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62.79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33.06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10.52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317001"/>
                  </a:ext>
                </a:extLst>
              </a:tr>
            </a:tbl>
          </a:graphicData>
        </a:graphic>
      </p:graphicFrame>
      <p:pic>
        <p:nvPicPr>
          <p:cNvPr id="1026" name="Picture 2" descr="Nonzero Pattern of vanHeukelum/cage12">
            <a:extLst>
              <a:ext uri="{FF2B5EF4-FFF2-40B4-BE49-F238E27FC236}">
                <a16:creationId xmlns:a16="http://schemas.microsoft.com/office/drawing/2014/main" id="{8F3ACBE4-E8CA-9417-2EE7-470F3AA7E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06" t="7707" r="17504" b="10973"/>
          <a:stretch/>
        </p:blipFill>
        <p:spPr bwMode="auto">
          <a:xfrm>
            <a:off x="6325045" y="4442563"/>
            <a:ext cx="811660" cy="8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DE6DFF8-9EC5-1B05-E63A-0B19B39A3B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13" t="8063" r="17406" b="10660"/>
          <a:stretch/>
        </p:blipFill>
        <p:spPr>
          <a:xfrm>
            <a:off x="451730" y="1983851"/>
            <a:ext cx="811971" cy="8116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6D1A2B-EB17-9325-AC22-456A15B9E2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464" r="17187" b="10258"/>
          <a:stretch/>
        </p:blipFill>
        <p:spPr>
          <a:xfrm>
            <a:off x="6325045" y="1983851"/>
            <a:ext cx="811660" cy="8116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CEECE8-0DB0-F69A-4FAA-7D34CDD4CD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219" r="17048" b="10387"/>
          <a:stretch/>
        </p:blipFill>
        <p:spPr>
          <a:xfrm>
            <a:off x="451730" y="4442563"/>
            <a:ext cx="811971" cy="8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15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8331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</a:t>
            </a:r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(Other problems, Time/sec.)</a:t>
            </a:r>
            <a:endParaRPr kumimoji="1"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51FA55C8-F0DE-5B7C-126E-582C630E4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14971"/>
              </p:ext>
            </p:extLst>
          </p:nvPr>
        </p:nvGraphicFramePr>
        <p:xfrm>
          <a:off x="280924" y="725735"/>
          <a:ext cx="5752016" cy="55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08">
                  <a:extLst>
                    <a:ext uri="{9D8B030D-6E8A-4147-A177-3AD203B41FA5}">
                      <a16:colId xmlns:a16="http://schemas.microsoft.com/office/drawing/2014/main" val="548302825"/>
                    </a:ext>
                  </a:extLst>
                </a:gridCol>
                <a:gridCol w="1226305">
                  <a:extLst>
                    <a:ext uri="{9D8B030D-6E8A-4147-A177-3AD203B41FA5}">
                      <a16:colId xmlns:a16="http://schemas.microsoft.com/office/drawing/2014/main" val="1354758527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3875652586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50326102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20667445"/>
                    </a:ext>
                  </a:extLst>
                </a:gridCol>
              </a:tblGrid>
              <a:tr h="4915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Matrix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MUMPS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SuperLU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DIST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PanguLU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36298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r>
                        <a:rPr lang="en" altLang="zh-CN" dirty="0"/>
                        <a:t>CoupCons3D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266497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37430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308443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5939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9170176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r>
                        <a:rPr lang="en" altLang="zh-CN" dirty="0" err="1"/>
                        <a:t>ldoor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60280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3517764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9363735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8259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3317001"/>
                  </a:ext>
                </a:extLst>
              </a:tr>
            </a:tbl>
          </a:graphicData>
        </a:graphic>
      </p:graphicFrame>
      <p:graphicFrame>
        <p:nvGraphicFramePr>
          <p:cNvPr id="11" name="表格 6">
            <a:extLst>
              <a:ext uri="{FF2B5EF4-FFF2-40B4-BE49-F238E27FC236}">
                <a16:creationId xmlns:a16="http://schemas.microsoft.com/office/drawing/2014/main" id="{31031385-15CB-8991-D864-DF48F3490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81406"/>
              </p:ext>
            </p:extLst>
          </p:nvPr>
        </p:nvGraphicFramePr>
        <p:xfrm>
          <a:off x="6159062" y="725735"/>
          <a:ext cx="5752016" cy="55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08">
                  <a:extLst>
                    <a:ext uri="{9D8B030D-6E8A-4147-A177-3AD203B41FA5}">
                      <a16:colId xmlns:a16="http://schemas.microsoft.com/office/drawing/2014/main" val="548302825"/>
                    </a:ext>
                  </a:extLst>
                </a:gridCol>
                <a:gridCol w="1226305">
                  <a:extLst>
                    <a:ext uri="{9D8B030D-6E8A-4147-A177-3AD203B41FA5}">
                      <a16:colId xmlns:a16="http://schemas.microsoft.com/office/drawing/2014/main" val="1354758527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3875652586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50326102"/>
                    </a:ext>
                  </a:extLst>
                </a:gridCol>
                <a:gridCol w="1114301">
                  <a:extLst>
                    <a:ext uri="{9D8B030D-6E8A-4147-A177-3AD203B41FA5}">
                      <a16:colId xmlns:a16="http://schemas.microsoft.com/office/drawing/2014/main" val="2920667445"/>
                    </a:ext>
                  </a:extLst>
                </a:gridCol>
              </a:tblGrid>
              <a:tr h="491524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Matrix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Stage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MUMPS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SuperLU</a:t>
                      </a:r>
                    </a:p>
                    <a:p>
                      <a:pPr algn="ctr"/>
                      <a:r>
                        <a:rPr lang="en-US" altLang="zh-CN"/>
                        <a:t>DIST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PanguLU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36298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r>
                        <a:rPr lang="en" altLang="zh-CN" dirty="0"/>
                        <a:t>nlpkkt80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266497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37430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308443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59396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97.60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9170176"/>
                  </a:ext>
                </a:extLst>
              </a:tr>
              <a:tr h="491524">
                <a:tc rowSpan="5">
                  <a:txBody>
                    <a:bodyPr/>
                    <a:lstStyle/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endParaRPr lang="en" altLang="zh-CN" dirty="0"/>
                    </a:p>
                    <a:p>
                      <a:pPr algn="ctr"/>
                      <a:r>
                        <a:rPr lang="en" altLang="zh-CN" dirty="0"/>
                        <a:t>Serena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symbolic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60280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preproc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41.26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3517764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numeric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271.70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46.08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75.89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9363735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82592"/>
                  </a:ext>
                </a:extLst>
              </a:tr>
              <a:tr h="4915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 to end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365.81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82.10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141.94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3317001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40936531-8B26-89E1-FE1D-F7520E515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219" r="17259" b="10505"/>
          <a:stretch/>
        </p:blipFill>
        <p:spPr>
          <a:xfrm>
            <a:off x="451730" y="1983851"/>
            <a:ext cx="811971" cy="8134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39450C-0CE1-1561-1C53-9FA6271F61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454" r="17259" b="10387"/>
          <a:stretch/>
        </p:blipFill>
        <p:spPr>
          <a:xfrm>
            <a:off x="6325046" y="1983851"/>
            <a:ext cx="811660" cy="8116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AA2FBD-9C24-76E3-96D3-A2B02E9E5B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109" r="17048" b="10266"/>
          <a:stretch/>
        </p:blipFill>
        <p:spPr>
          <a:xfrm>
            <a:off x="451730" y="4437169"/>
            <a:ext cx="811971" cy="8170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45E48CE-B46A-38A7-AD12-E8CECF0A48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9" t="7687" r="17259" b="10388"/>
          <a:stretch/>
        </p:blipFill>
        <p:spPr>
          <a:xfrm>
            <a:off x="6325046" y="4441610"/>
            <a:ext cx="811660" cy="8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85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BA3CF-DB03-7BF2-53F0-9AD0D8ABD9C2}"/>
              </a:ext>
            </a:extLst>
          </p:cNvPr>
          <p:cNvSpPr txBox="1"/>
          <p:nvPr/>
        </p:nvSpPr>
        <p:spPr>
          <a:xfrm>
            <a:off x="159721" y="324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EF38FD-FADF-F48D-CADC-92C6561C13A6}"/>
              </a:ext>
            </a:extLst>
          </p:cNvPr>
          <p:cNvSpPr/>
          <p:nvPr/>
        </p:nvSpPr>
        <p:spPr>
          <a:xfrm>
            <a:off x="159722" y="648000"/>
            <a:ext cx="11568791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new sparse direct solver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large-scale GPU supercomputers.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two-layer sparse structure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blocking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mapping,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kernel selection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synchronization-free scheduling strategies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created as well.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PanguLU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performance for direct solvers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scales well on heterogeneous distributed systems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(now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CUDA,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SYCL).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5A45FD9-D3BA-4C0D-A126-4273CE43FF67}"/>
              </a:ext>
            </a:extLst>
          </p:cNvPr>
          <p:cNvGrpSpPr/>
          <p:nvPr/>
        </p:nvGrpSpPr>
        <p:grpSpPr>
          <a:xfrm>
            <a:off x="9730142" y="2248320"/>
            <a:ext cx="2346875" cy="3835081"/>
            <a:chOff x="4139833" y="2278800"/>
            <a:chExt cx="2346875" cy="3835081"/>
          </a:xfrm>
        </p:grpSpPr>
        <p:pic>
          <p:nvPicPr>
            <p:cNvPr id="11" name="图片 10" descr="付旭">
              <a:extLst>
                <a:ext uri="{FF2B5EF4-FFF2-40B4-BE49-F238E27FC236}">
                  <a16:creationId xmlns:a16="http://schemas.microsoft.com/office/drawing/2014/main" id="{B36D0814-45DE-497C-8119-0A5D1949B381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9833" y="2278800"/>
              <a:ext cx="763200" cy="762297"/>
            </a:xfrm>
            <a:prstGeom prst="ellipse">
              <a:avLst/>
            </a:prstGeom>
          </p:spPr>
        </p:pic>
        <p:pic>
          <p:nvPicPr>
            <p:cNvPr id="12" name="图片 11" descr="张冰彬">
              <a:extLst>
                <a:ext uri="{FF2B5EF4-FFF2-40B4-BE49-F238E27FC236}">
                  <a16:creationId xmlns:a16="http://schemas.microsoft.com/office/drawing/2014/main" id="{FCE481FB-4156-4398-8F23-4C84DD5D5CE7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0628" y="2279216"/>
              <a:ext cx="763200" cy="763200"/>
            </a:xfrm>
            <a:prstGeom prst="ellipse">
              <a:avLst/>
            </a:prstGeom>
          </p:spPr>
        </p:pic>
        <p:pic>
          <p:nvPicPr>
            <p:cNvPr id="13" name="图片 12" descr="穿黑色衣服的人&#10;&#10;描述已自动生成">
              <a:extLst>
                <a:ext uri="{FF2B5EF4-FFF2-40B4-BE49-F238E27FC236}">
                  <a16:creationId xmlns:a16="http://schemas.microsoft.com/office/drawing/2014/main" id="{38B8138D-9537-42E4-A225-594227E91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4411" y="2278800"/>
              <a:ext cx="762297" cy="762297"/>
            </a:xfrm>
            <a:prstGeom prst="ellipse">
              <a:avLst/>
            </a:prstGeom>
          </p:spPr>
        </p:pic>
        <p:pic>
          <p:nvPicPr>
            <p:cNvPr id="14" name="图片 13" descr="穿绿色上衣的男人在微笑&#10;&#10;中度可信度描述已自动生成">
              <a:extLst>
                <a:ext uri="{FF2B5EF4-FFF2-40B4-BE49-F238E27FC236}">
                  <a16:creationId xmlns:a16="http://schemas.microsoft.com/office/drawing/2014/main" id="{25A3F98C-6D95-4E8C-BB1E-87EC17A06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0411" y="3308400"/>
              <a:ext cx="762297" cy="762297"/>
            </a:xfrm>
            <a:prstGeom prst="ellipse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BABCB68-11CE-40FE-A3C7-A99BF3FD6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2411" y="3306756"/>
              <a:ext cx="762405" cy="761524"/>
            </a:xfrm>
            <a:prstGeom prst="ellipse">
              <a:avLst/>
            </a:prstGeom>
          </p:spPr>
        </p:pic>
        <p:pic>
          <p:nvPicPr>
            <p:cNvPr id="16" name="图片 15" descr="张经文">
              <a:extLst>
                <a:ext uri="{FF2B5EF4-FFF2-40B4-BE49-F238E27FC236}">
                  <a16:creationId xmlns:a16="http://schemas.microsoft.com/office/drawing/2014/main" id="{61F068B5-C688-4A81-A3C2-6A852C77E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0411" y="5351526"/>
              <a:ext cx="741114" cy="762297"/>
            </a:xfrm>
            <a:prstGeom prst="ellipse">
              <a:avLst/>
            </a:prstGeom>
          </p:spPr>
        </p:pic>
        <p:pic>
          <p:nvPicPr>
            <p:cNvPr id="17" name="图片 16" descr="耿晓涵">
              <a:extLst>
                <a:ext uri="{FF2B5EF4-FFF2-40B4-BE49-F238E27FC236}">
                  <a16:creationId xmlns:a16="http://schemas.microsoft.com/office/drawing/2014/main" id="{B091FD93-3838-4B1F-AD5B-EF3E47DEC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2411" y="4331112"/>
              <a:ext cx="741114" cy="762297"/>
            </a:xfrm>
            <a:prstGeom prst="ellipse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8DB2DE5-D609-4095-BF8C-FB49CDCCB1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4411" y="4331112"/>
              <a:ext cx="762297" cy="762297"/>
            </a:xfrm>
            <a:prstGeom prst="ellipse">
              <a:avLst/>
            </a:prstGeom>
          </p:spPr>
        </p:pic>
        <p:pic>
          <p:nvPicPr>
            <p:cNvPr id="19" name="图片 18" descr="人站在花前&#10;&#10;描述已自动生成">
              <a:extLst>
                <a:ext uri="{FF2B5EF4-FFF2-40B4-BE49-F238E27FC236}">
                  <a16:creationId xmlns:a16="http://schemas.microsoft.com/office/drawing/2014/main" id="{BD641B74-ACA2-4A76-A21A-47DB15EFE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4411" y="3306756"/>
              <a:ext cx="762297" cy="762297"/>
            </a:xfrm>
            <a:prstGeom prst="ellipse">
              <a:avLst/>
            </a:prstGeom>
          </p:spPr>
        </p:pic>
        <p:pic>
          <p:nvPicPr>
            <p:cNvPr id="20" name="WechatIMG2232.jpeg" descr="WechatIMG2232.jpeg">
              <a:extLst>
                <a:ext uri="{FF2B5EF4-FFF2-40B4-BE49-F238E27FC236}">
                  <a16:creationId xmlns:a16="http://schemas.microsoft.com/office/drawing/2014/main" id="{2C55860D-1619-4CA2-BF86-60FDD40B0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0411" y="4330567"/>
              <a:ext cx="762206" cy="76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20595" extrusionOk="0">
                  <a:moveTo>
                    <a:pt x="9839" y="0"/>
                  </a:moveTo>
                  <a:cubicBezTo>
                    <a:pt x="7320" y="0"/>
                    <a:pt x="4804" y="1008"/>
                    <a:pt x="2882" y="3019"/>
                  </a:cubicBezTo>
                  <a:cubicBezTo>
                    <a:pt x="-961" y="7041"/>
                    <a:pt x="-961" y="13556"/>
                    <a:pt x="2882" y="17578"/>
                  </a:cubicBezTo>
                  <a:cubicBezTo>
                    <a:pt x="6726" y="21600"/>
                    <a:pt x="12952" y="21600"/>
                    <a:pt x="16796" y="17578"/>
                  </a:cubicBezTo>
                  <a:cubicBezTo>
                    <a:pt x="20639" y="13556"/>
                    <a:pt x="20639" y="7041"/>
                    <a:pt x="16796" y="3019"/>
                  </a:cubicBezTo>
                  <a:cubicBezTo>
                    <a:pt x="14874" y="1008"/>
                    <a:pt x="12358" y="0"/>
                    <a:pt x="9839" y="0"/>
                  </a:cubicBezTo>
                  <a:close/>
                </a:path>
              </a:pathLst>
            </a:custGeom>
            <a:ln w="3175" cap="flat">
              <a:noFill/>
              <a:miter lim="400000"/>
            </a:ln>
            <a:effectLst/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ED1D3A1-D238-4E92-95CB-6FBCCBB88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4411" y="5351868"/>
              <a:ext cx="762013" cy="762013"/>
            </a:xfrm>
            <a:prstGeom prst="flowChartConnector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61FF978-8D19-47C1-9873-4C46B49A6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2411" y="5351868"/>
              <a:ext cx="762013" cy="762013"/>
            </a:xfrm>
            <a:prstGeom prst="flowChartConnector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9F9DE5B-C754-49D0-BC4B-F98DE3D647C7}"/>
              </a:ext>
            </a:extLst>
          </p:cNvPr>
          <p:cNvGrpSpPr/>
          <p:nvPr/>
        </p:nvGrpSpPr>
        <p:grpSpPr>
          <a:xfrm>
            <a:off x="-53638" y="2266108"/>
            <a:ext cx="7584327" cy="4290033"/>
            <a:chOff x="-53638" y="2266108"/>
            <a:chExt cx="7584327" cy="42900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686145D0-ED17-4A8F-A005-12E5697DE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7" r="2990"/>
            <a:stretch/>
          </p:blipFill>
          <p:spPr>
            <a:xfrm>
              <a:off x="66969" y="2266108"/>
              <a:ext cx="3940610" cy="3901174"/>
            </a:xfrm>
            <a:prstGeom prst="rect">
              <a:avLst/>
            </a:prstGeom>
          </p:spPr>
        </p:pic>
        <p:sp>
          <p:nvSpPr>
            <p:cNvPr id="24" name="文本框 34">
              <a:extLst>
                <a:ext uri="{FF2B5EF4-FFF2-40B4-BE49-F238E27FC236}">
                  <a16:creationId xmlns:a16="http://schemas.microsoft.com/office/drawing/2014/main" id="{528D3DFC-5997-4A63-A8E7-6B0CD3114632}"/>
                </a:ext>
              </a:extLst>
            </p:cNvPr>
            <p:cNvSpPr txBox="1"/>
            <p:nvPr/>
          </p:nvSpPr>
          <p:spPr>
            <a:xfrm>
              <a:off x="-53638" y="6156000"/>
              <a:ext cx="7584327" cy="40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6"/>
                </a:rPr>
                <a:t>https://github.com/SuperScientificSoftwareLaboratory/PanguLU</a:t>
              </a:r>
              <a:endPara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DDE46E3-8F0A-4AD6-A8EE-185E120B3D4A}"/>
              </a:ext>
            </a:extLst>
          </p:cNvPr>
          <p:cNvGrpSpPr/>
          <p:nvPr/>
        </p:nvGrpSpPr>
        <p:grpSpPr>
          <a:xfrm>
            <a:off x="4103611" y="2268633"/>
            <a:ext cx="8065438" cy="4287477"/>
            <a:chOff x="6591637" y="2268633"/>
            <a:chExt cx="8065438" cy="428747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8868D86-B42F-4622-B060-6752F8D0B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990"/>
            <a:stretch/>
          </p:blipFill>
          <p:spPr>
            <a:xfrm>
              <a:off x="6591637" y="2268633"/>
              <a:ext cx="5539404" cy="3898840"/>
            </a:xfrm>
            <a:prstGeom prst="rect">
              <a:avLst/>
            </a:prstGeom>
          </p:spPr>
        </p:pic>
        <p:sp>
          <p:nvSpPr>
            <p:cNvPr id="26" name="文本框 34">
              <a:extLst>
                <a:ext uri="{FF2B5EF4-FFF2-40B4-BE49-F238E27FC236}">
                  <a16:creationId xmlns:a16="http://schemas.microsoft.com/office/drawing/2014/main" id="{56FADA50-FD1C-42EE-A5F6-C9FBEE316B73}"/>
                </a:ext>
              </a:extLst>
            </p:cNvPr>
            <p:cNvSpPr txBox="1"/>
            <p:nvPr/>
          </p:nvSpPr>
          <p:spPr>
            <a:xfrm>
              <a:off x="10230557" y="6155969"/>
              <a:ext cx="4426518" cy="40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8"/>
                </a:rPr>
                <a:t>https://www.ssslab.cn/software.html</a:t>
              </a:r>
              <a:r>
                <a:rPr kumimoji="1"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2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4A74E12-2E05-4F75-A689-4F767F308620}"/>
              </a:ext>
            </a:extLst>
          </p:cNvPr>
          <p:cNvSpPr txBox="1"/>
          <p:nvPr/>
        </p:nvSpPr>
        <p:spPr>
          <a:xfrm>
            <a:off x="251620" y="727425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en-US" altLang="zh-CN" sz="3600" b="1" dirty="0">
                <a:solidFill>
                  <a:srgbClr val="FF6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Many thanks for listening! </a:t>
            </a:r>
            <a:endParaRPr kumimoji="1" lang="zh-CN" altLang="en-US" sz="3600" b="1" dirty="0">
              <a:solidFill>
                <a:srgbClr val="FF6F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1E8A-7CAC-36CC-C072-CD34D7404A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766F14-9E05-E74A-8F69-C6C372A193D2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A3E1-8DA4-AA3B-63DE-49C269ACD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0A87E60-3260-614D-B358-CB8CAB71D0EB}"/>
              </a:ext>
            </a:extLst>
          </p:cNvPr>
          <p:cNvSpPr/>
          <p:nvPr/>
        </p:nvSpPr>
        <p:spPr>
          <a:xfrm>
            <a:off x="252826" y="2033645"/>
            <a:ext cx="11840216" cy="230832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39395" algn="l"/>
              </a:tabLst>
            </a:pPr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PanguLU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A </a:t>
            </a:r>
            <a:r>
              <a:rPr lang="en-US" altLang="zh-CN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Scalable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>
              <a:tabLst>
                <a:tab pos="239395" algn="l"/>
              </a:tabLst>
            </a:pP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Regular Two-Dimensional Block-Cyclic </a:t>
            </a:r>
          </a:p>
          <a:p>
            <a:pPr>
              <a:tabLst>
                <a:tab pos="239395" algn="l"/>
              </a:tabLst>
            </a:pP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Sparse Direct Solver 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 </a:t>
            </a:r>
          </a:p>
          <a:p>
            <a:pPr>
              <a:tabLst>
                <a:tab pos="239395" algn="l"/>
              </a:tabLst>
            </a:pPr>
            <a:r>
              <a:rPr lang="en-US" altLang="zh-CN" sz="36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Distributed Heterogeneous Systems</a:t>
            </a:r>
            <a:endParaRPr lang="zh-CN" altLang="zh-CN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0FA026-63C3-1812-F3AF-AA8A30AA0D37}"/>
              </a:ext>
            </a:extLst>
          </p:cNvPr>
          <p:cNvSpPr txBox="1"/>
          <p:nvPr/>
        </p:nvSpPr>
        <p:spPr>
          <a:xfrm>
            <a:off x="252826" y="1293938"/>
            <a:ext cx="4562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en-US" altLang="zh-CN" sz="3600" b="1" dirty="0">
                <a:solidFill>
                  <a:srgbClr val="FF6F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Welcome to use our</a:t>
            </a:r>
            <a:endParaRPr kumimoji="1" lang="zh-CN" altLang="en-US" sz="3600" b="1" dirty="0">
              <a:solidFill>
                <a:srgbClr val="FF6F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9FB98F8-4D93-B80C-257C-50BF3C1D01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751" y="3212811"/>
            <a:ext cx="3235291" cy="2517056"/>
          </a:xfrm>
          <a:prstGeom prst="rect">
            <a:avLst/>
          </a:prstGeom>
        </p:spPr>
      </p:pic>
      <p:sp>
        <p:nvSpPr>
          <p:cNvPr id="18" name="Subtitle 9">
            <a:extLst>
              <a:ext uri="{FF2B5EF4-FFF2-40B4-BE49-F238E27FC236}">
                <a16:creationId xmlns:a16="http://schemas.microsoft.com/office/drawing/2014/main" id="{49594EA1-6741-E796-088A-D4B702CA7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673" y="4339554"/>
            <a:ext cx="8411749" cy="188447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u="sng" dirty="0" err="1">
                <a:latin typeface="Arial" panose="020B0604020202020204" pitchFamily="34" charset="0"/>
                <a:cs typeface="Arial" panose="020B0604020202020204" pitchFamily="34" charset="0"/>
              </a:rPr>
              <a:t>Weifeng</a:t>
            </a:r>
            <a:r>
              <a:rPr lang="en-US" altLang="zh-CN" sz="1800" b="0" u="sng" dirty="0"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</a:p>
          <a:p>
            <a:pPr marL="0" indent="0">
              <a:buNone/>
            </a:pP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SC23</a:t>
            </a:r>
            <a:r>
              <a:rPr lang="zh-CN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aper</a:t>
            </a:r>
            <a:r>
              <a:rPr lang="zh-CN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  <a:r>
              <a:rPr lang="zh-CN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Xu Fu,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Bingbin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Zhang,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Tengcheng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Wang,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Wenhao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Li,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Yuechen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Lu,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Enxin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Yi,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Jianqi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Zhao,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Xiaohan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Geng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Fangying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Li,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Jingwen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Zhang, Zhou Jin, </a:t>
            </a:r>
            <a:r>
              <a:rPr lang="en-US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Weifeng</a:t>
            </a:r>
            <a:r>
              <a:rPr lang="en-US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contributors: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Yida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Yuechen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endParaRPr lang="en" altLang="zh-CN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" altLang="zh-CN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Super Scientific Software Laboratory, China University of Petroleum-Beijing</a:t>
            </a:r>
          </a:p>
          <a:p>
            <a:pPr marL="0" indent="0">
              <a:buNone/>
            </a:pPr>
            <a:r>
              <a:rPr lang="zh-CN" alt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zh-CN" sz="18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Cerfacs</a:t>
            </a:r>
            <a:r>
              <a:rPr lang="en-US" altLang="zh-CN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, Toulouse, France,</a:t>
            </a:r>
            <a:r>
              <a:rPr lang="zh-CN" alt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17-18 June 2024  </a:t>
            </a:r>
          </a:p>
          <a:p>
            <a:pPr marL="0" indent="0">
              <a:buNone/>
            </a:pPr>
            <a:endParaRPr lang="en" altLang="zh-CN" sz="18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" altLang="zh-CN" sz="18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FCDB4E3-0FDA-5ABB-CC9A-B0F52658F759}"/>
              </a:ext>
            </a:extLst>
          </p:cNvPr>
          <p:cNvGrpSpPr/>
          <p:nvPr/>
        </p:nvGrpSpPr>
        <p:grpSpPr>
          <a:xfrm>
            <a:off x="6227798" y="6481552"/>
            <a:ext cx="7774188" cy="394170"/>
            <a:chOff x="3325221" y="5422807"/>
            <a:chExt cx="7774188" cy="39417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35006EF-9E72-1D8D-EC86-A511324E1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5221" y="5422807"/>
              <a:ext cx="394170" cy="394170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FE9E35B-0AED-8CE7-EFCA-14DBDE8541CE}"/>
                </a:ext>
              </a:extLst>
            </p:cNvPr>
            <p:cNvSpPr/>
            <p:nvPr/>
          </p:nvSpPr>
          <p:spPr>
            <a:xfrm>
              <a:off x="3664527" y="5456366"/>
              <a:ext cx="74348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1400" b="1" dirty="0"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https://github.com/SuperScientificSoftwareLaboratory/</a:t>
              </a:r>
              <a:r>
                <a:rPr kumimoji="1" lang="en-US" altLang="zh-CN" sz="1400" b="1" dirty="0" err="1"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PanguLU</a:t>
              </a:r>
              <a:endParaRPr kumimoji="1" lang="zh-CN" altLang="en-US" sz="1400" b="1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68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87B81A-0821-4942-8D51-42CC1A5DBC5A}"/>
              </a:ext>
            </a:extLst>
          </p:cNvPr>
          <p:cNvSpPr txBox="1"/>
          <p:nvPr/>
        </p:nvSpPr>
        <p:spPr>
          <a:xfrm>
            <a:off x="159721" y="32400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LU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50D88A1-1235-0261-08FB-DF5C8533517B}"/>
              </a:ext>
            </a:extLst>
          </p:cNvPr>
          <p:cNvGrpSpPr/>
          <p:nvPr/>
        </p:nvGrpSpPr>
        <p:grpSpPr>
          <a:xfrm>
            <a:off x="900000" y="988046"/>
            <a:ext cx="10994824" cy="987220"/>
            <a:chOff x="598587" y="988046"/>
            <a:chExt cx="10994824" cy="9872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B27ACF9-70EF-0A49-9B67-A17D3061DE75}"/>
                </a:ext>
              </a:extLst>
            </p:cNvPr>
            <p:cNvSpPr/>
            <p:nvPr/>
          </p:nvSpPr>
          <p:spPr>
            <a:xfrm>
              <a:off x="3357562" y="1066157"/>
              <a:ext cx="82358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matrix reordering phase is to reduce fill-in </a:t>
              </a:r>
              <a:r>
                <a:rPr lang="en-US" altLang="zh-CN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nonzeros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maintain numerical stability. 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E60C5D9-8BE0-E654-2EA8-D5771A4CA606}"/>
                </a:ext>
              </a:extLst>
            </p:cNvPr>
            <p:cNvSpPr/>
            <p:nvPr/>
          </p:nvSpPr>
          <p:spPr>
            <a:xfrm>
              <a:off x="598587" y="988046"/>
              <a:ext cx="2524742" cy="987220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166492"/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Matrix</a:t>
              </a:r>
            </a:p>
            <a:p>
              <a:pPr lvl="0" algn="ctr" defTabSz="166492"/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reordering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0F44B18-8FBE-4BE6-A9E7-B99CB65D5344}"/>
              </a:ext>
            </a:extLst>
          </p:cNvPr>
          <p:cNvGrpSpPr/>
          <p:nvPr/>
        </p:nvGrpSpPr>
        <p:grpSpPr>
          <a:xfrm>
            <a:off x="900000" y="1975266"/>
            <a:ext cx="10993449" cy="1896110"/>
            <a:chOff x="900000" y="1975266"/>
            <a:chExt cx="10993449" cy="189611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D6F3A04A-AECA-8994-E891-A527C17BB308}"/>
                </a:ext>
              </a:extLst>
            </p:cNvPr>
            <p:cNvGrpSpPr/>
            <p:nvPr/>
          </p:nvGrpSpPr>
          <p:grpSpPr>
            <a:xfrm>
              <a:off x="900000" y="1975266"/>
              <a:ext cx="2524742" cy="1896110"/>
              <a:chOff x="598587" y="1975266"/>
              <a:chExt cx="2524742" cy="1896110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66A41BF-A010-3952-B71C-448131DD8A6D}"/>
                  </a:ext>
                </a:extLst>
              </p:cNvPr>
              <p:cNvSpPr/>
              <p:nvPr/>
            </p:nvSpPr>
            <p:spPr>
              <a:xfrm>
                <a:off x="598587" y="2884156"/>
                <a:ext cx="2524742" cy="987220"/>
              </a:xfrm>
              <a:prstGeom prst="rect">
                <a:avLst/>
              </a:prstGeom>
              <a:solidFill>
                <a:srgbClr val="A5A5A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664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Symbolic </a:t>
                </a:r>
                <a:r>
                  <a:rPr lang="en-US" altLang="zh-CN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factorisation</a:t>
                </a:r>
                <a:endPara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直接箭头连接符 10">
                <a:extLst>
                  <a:ext uri="{FF2B5EF4-FFF2-40B4-BE49-F238E27FC236}">
                    <a16:creationId xmlns:a16="http://schemas.microsoft.com/office/drawing/2014/main" id="{6DFCB7FC-0455-40CF-E448-BFD930C76087}"/>
                  </a:ext>
                </a:extLst>
              </p:cNvPr>
              <p:cNvCxnSpPr>
                <a:cxnSpLocks/>
                <a:stCxn id="11" idx="2"/>
                <a:endCxn id="12" idx="0"/>
              </p:cNvCxnSpPr>
              <p:nvPr/>
            </p:nvCxnSpPr>
            <p:spPr>
              <a:xfrm>
                <a:off x="1860958" y="1975266"/>
                <a:ext cx="0" cy="908890"/>
              </a:xfrm>
              <a:prstGeom prst="straightConnector1">
                <a:avLst/>
              </a:prstGeom>
              <a:noFill/>
              <a:ln w="6350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/>
              </a:ln>
              <a:effectLst/>
            </p:spPr>
          </p:cxn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85DD7A0-00A9-4DF0-84E4-CADEF3264B88}"/>
                </a:ext>
              </a:extLst>
            </p:cNvPr>
            <p:cNvSpPr/>
            <p:nvPr/>
          </p:nvSpPr>
          <p:spPr>
            <a:xfrm>
              <a:off x="3657600" y="2962800"/>
              <a:ext cx="82358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symbolic </a:t>
              </a:r>
              <a:r>
                <a:rPr lang="en-US" altLang="zh-CN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factorisation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phase is to determine the structure of the matrices </a:t>
              </a:r>
              <a:r>
                <a:rPr lang="en-US" altLang="zh-CN" sz="2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altLang="zh-CN" sz="2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1AC1575-AF5D-487F-8D47-44212AB5425D}"/>
              </a:ext>
            </a:extLst>
          </p:cNvPr>
          <p:cNvGrpSpPr/>
          <p:nvPr/>
        </p:nvGrpSpPr>
        <p:grpSpPr>
          <a:xfrm>
            <a:off x="900000" y="3871376"/>
            <a:ext cx="10993449" cy="1852610"/>
            <a:chOff x="900000" y="3871376"/>
            <a:chExt cx="10993449" cy="1852610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5BE2C8A-BD2A-212E-E394-262CAE3656FB}"/>
                </a:ext>
              </a:extLst>
            </p:cNvPr>
            <p:cNvGrpSpPr/>
            <p:nvPr/>
          </p:nvGrpSpPr>
          <p:grpSpPr>
            <a:xfrm>
              <a:off x="900000" y="3871376"/>
              <a:ext cx="2524741" cy="1852610"/>
              <a:chOff x="598587" y="3871376"/>
              <a:chExt cx="2524741" cy="1852610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3FF0461-96E4-917E-1A7F-AB4AC5CC36FC}"/>
                  </a:ext>
                </a:extLst>
              </p:cNvPr>
              <p:cNvSpPr/>
              <p:nvPr/>
            </p:nvSpPr>
            <p:spPr>
              <a:xfrm>
                <a:off x="598587" y="4736766"/>
                <a:ext cx="2524741" cy="987220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66492"/>
                <a:r>
                  <a:rPr lang="en-US" altLang="zh-CN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Numeric </a:t>
                </a:r>
                <a:r>
                  <a:rPr lang="en-US" altLang="zh-CN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factorisation</a:t>
                </a:r>
                <a:endPara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直接箭头连接符 11">
                <a:extLst>
                  <a:ext uri="{FF2B5EF4-FFF2-40B4-BE49-F238E27FC236}">
                    <a16:creationId xmlns:a16="http://schemas.microsoft.com/office/drawing/2014/main" id="{BBB73488-AB5F-D774-9C21-D4BE1F4EDA62}"/>
                  </a:ext>
                </a:extLst>
              </p:cNvPr>
              <p:cNvCxnSpPr>
                <a:cxnSpLocks/>
                <a:stCxn id="12" idx="2"/>
                <a:endCxn id="13" idx="0"/>
              </p:cNvCxnSpPr>
              <p:nvPr/>
            </p:nvCxnSpPr>
            <p:spPr>
              <a:xfrm>
                <a:off x="1860958" y="3871376"/>
                <a:ext cx="0" cy="865390"/>
              </a:xfrm>
              <a:prstGeom prst="straightConnector1">
                <a:avLst/>
              </a:prstGeom>
              <a:noFill/>
              <a:ln w="6350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/>
              </a:ln>
              <a:effectLst/>
            </p:spPr>
          </p:cxn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70950AE-675B-4CF7-9506-CB93951F1122}"/>
                </a:ext>
              </a:extLst>
            </p:cNvPr>
            <p:cNvSpPr/>
            <p:nvPr/>
          </p:nvSpPr>
          <p:spPr>
            <a:xfrm>
              <a:off x="3657600" y="4816800"/>
              <a:ext cx="82358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Finally, the numeric </a:t>
              </a:r>
              <a:r>
                <a:rPr lang="en-US" altLang="zh-CN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factorisation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phase is to perform floating-point operations.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1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87B81A-0821-4942-8D51-42CC1A5DBC5A}"/>
              </a:ext>
            </a:extLst>
          </p:cNvPr>
          <p:cNvSpPr txBox="1"/>
          <p:nvPr/>
        </p:nvSpPr>
        <p:spPr>
          <a:xfrm>
            <a:off x="159721" y="32400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LU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781D7AE-9481-4F5B-EB0A-B0E965848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6756" y="4975015"/>
            <a:ext cx="12617450" cy="531713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AEBA1B60-8CEE-7771-DFB4-B47A8FE0A320}"/>
              </a:ext>
            </a:extLst>
          </p:cNvPr>
          <p:cNvSpPr/>
          <p:nvPr/>
        </p:nvSpPr>
        <p:spPr>
          <a:xfrm>
            <a:off x="470658" y="5635861"/>
            <a:ext cx="1158635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example of sparse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15 x 15 sparse matrix goes through the phases of matrix reordering, symbolic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numeric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5A3C331-7D38-2A07-673E-B032D1884AF2}"/>
              </a:ext>
            </a:extLst>
          </p:cNvPr>
          <p:cNvGrpSpPr/>
          <p:nvPr/>
        </p:nvGrpSpPr>
        <p:grpSpPr>
          <a:xfrm>
            <a:off x="2526329" y="700540"/>
            <a:ext cx="3568842" cy="4164406"/>
            <a:chOff x="2526329" y="700540"/>
            <a:chExt cx="3568842" cy="4164406"/>
          </a:xfrm>
        </p:grpSpPr>
        <p:pic>
          <p:nvPicPr>
            <p:cNvPr id="25" name="图片 24" descr="张着嘴&#10;&#10;低可信度描述已自动生成">
              <a:extLst>
                <a:ext uri="{FF2B5EF4-FFF2-40B4-BE49-F238E27FC236}">
                  <a16:creationId xmlns:a16="http://schemas.microsoft.com/office/drawing/2014/main" id="{9EE9707B-7152-E385-74FF-D00F7C60E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87665" y="975862"/>
              <a:ext cx="889000" cy="320676"/>
            </a:xfrm>
            <a:prstGeom prst="rect">
              <a:avLst/>
            </a:prstGeom>
          </p:spPr>
        </p:pic>
        <p:sp>
          <p:nvSpPr>
            <p:cNvPr id="27" name="文本框 34">
              <a:extLst>
                <a:ext uri="{FF2B5EF4-FFF2-40B4-BE49-F238E27FC236}">
                  <a16:creationId xmlns:a16="http://schemas.microsoft.com/office/drawing/2014/main" id="{AB48DE74-5F94-106C-FE63-C81179A2851C}"/>
                </a:ext>
              </a:extLst>
            </p:cNvPr>
            <p:cNvSpPr txBox="1"/>
            <p:nvPr/>
          </p:nvSpPr>
          <p:spPr>
            <a:xfrm>
              <a:off x="2526329" y="70054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Matrix reordering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7E32A4AA-1114-1E9D-B616-FE9825D19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3172" y="1070063"/>
              <a:ext cx="3021999" cy="3794883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EB1CC7A-23C2-E5C0-7039-0C7014BB61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812" y="1073372"/>
            <a:ext cx="3254984" cy="372214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7AD157C-9EF0-4A5F-8EEB-7A755EE6FC68}"/>
              </a:ext>
            </a:extLst>
          </p:cNvPr>
          <p:cNvGrpSpPr/>
          <p:nvPr/>
        </p:nvGrpSpPr>
        <p:grpSpPr>
          <a:xfrm>
            <a:off x="5012798" y="700540"/>
            <a:ext cx="4168831" cy="4219689"/>
            <a:chOff x="5012798" y="700540"/>
            <a:chExt cx="4168831" cy="4219689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5825A1C-536F-7DC3-A162-BBBFB11DEFCF}"/>
                </a:ext>
              </a:extLst>
            </p:cNvPr>
            <p:cNvGrpSpPr/>
            <p:nvPr/>
          </p:nvGrpSpPr>
          <p:grpSpPr>
            <a:xfrm>
              <a:off x="5012798" y="700540"/>
              <a:ext cx="2428870" cy="621399"/>
              <a:chOff x="5012798" y="700540"/>
              <a:chExt cx="2428870" cy="621399"/>
            </a:xfrm>
          </p:grpSpPr>
          <p:pic>
            <p:nvPicPr>
              <p:cNvPr id="23" name="图片 22" descr="张着嘴&#10;&#10;低可信度描述已自动生成">
                <a:extLst>
                  <a:ext uri="{FF2B5EF4-FFF2-40B4-BE49-F238E27FC236}">
                    <a16:creationId xmlns:a16="http://schemas.microsoft.com/office/drawing/2014/main" id="{1E1CDEA7-E9F3-393F-A712-D3E6A0A6C1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82733" y="1001263"/>
                <a:ext cx="889000" cy="320676"/>
              </a:xfrm>
              <a:prstGeom prst="rect">
                <a:avLst/>
              </a:prstGeom>
            </p:spPr>
          </p:pic>
          <p:sp>
            <p:nvSpPr>
              <p:cNvPr id="28" name="文本框 34">
                <a:extLst>
                  <a:ext uri="{FF2B5EF4-FFF2-40B4-BE49-F238E27FC236}">
                    <a16:creationId xmlns:a16="http://schemas.microsoft.com/office/drawing/2014/main" id="{4C336BB0-574E-515C-E4C4-4BF7B787A9AD}"/>
                  </a:ext>
                </a:extLst>
              </p:cNvPr>
              <p:cNvSpPr txBox="1"/>
              <p:nvPr/>
            </p:nvSpPr>
            <p:spPr>
              <a:xfrm>
                <a:off x="5012798" y="700540"/>
                <a:ext cx="2428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64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Symbolic </a:t>
                </a:r>
                <a:r>
                  <a:rPr lang="en-US" altLang="zh-CN" sz="1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factorisation</a:t>
                </a:r>
                <a:endParaRPr lang="zh-CN" alt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37B1A5F-6B60-7D25-02F0-D2E177E64A06}"/>
                </a:ext>
              </a:extLst>
            </p:cNvPr>
            <p:cNvGrpSpPr/>
            <p:nvPr/>
          </p:nvGrpSpPr>
          <p:grpSpPr>
            <a:xfrm>
              <a:off x="6174924" y="1084611"/>
              <a:ext cx="3006705" cy="3835618"/>
              <a:chOff x="6076559" y="1077651"/>
              <a:chExt cx="3006705" cy="3835618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5FF9E538-3B15-0B33-0FE5-62716A197C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76559" y="1077651"/>
                <a:ext cx="2904909" cy="3321719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0BC52188-342C-80F5-C063-AB9F416CCC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8355" y="4381556"/>
                <a:ext cx="2904909" cy="531713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FCD6B79-6E1A-5C7B-28E4-2819F1A52A8E}"/>
              </a:ext>
            </a:extLst>
          </p:cNvPr>
          <p:cNvGrpSpPr/>
          <p:nvPr/>
        </p:nvGrpSpPr>
        <p:grpSpPr>
          <a:xfrm>
            <a:off x="8099270" y="700540"/>
            <a:ext cx="4482432" cy="4148628"/>
            <a:chOff x="8099270" y="700540"/>
            <a:chExt cx="4482432" cy="4148628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86D2F70B-3002-B5C1-F392-E5195B8AD1E2}"/>
                </a:ext>
              </a:extLst>
            </p:cNvPr>
            <p:cNvGrpSpPr/>
            <p:nvPr/>
          </p:nvGrpSpPr>
          <p:grpSpPr>
            <a:xfrm>
              <a:off x="8099270" y="700540"/>
              <a:ext cx="4339319" cy="3705790"/>
              <a:chOff x="8099270" y="700540"/>
              <a:chExt cx="4339319" cy="3705790"/>
            </a:xfrm>
          </p:grpSpPr>
          <p:sp>
            <p:nvSpPr>
              <p:cNvPr id="29" name="文本框 34">
                <a:extLst>
                  <a:ext uri="{FF2B5EF4-FFF2-40B4-BE49-F238E27FC236}">
                    <a16:creationId xmlns:a16="http://schemas.microsoft.com/office/drawing/2014/main" id="{4A204951-AB88-7B9F-39B9-83FD09E65ADA}"/>
                  </a:ext>
                </a:extLst>
              </p:cNvPr>
              <p:cNvSpPr txBox="1"/>
              <p:nvPr/>
            </p:nvSpPr>
            <p:spPr>
              <a:xfrm>
                <a:off x="8099270" y="700540"/>
                <a:ext cx="2351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66492"/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umeric </a:t>
                </a:r>
                <a:r>
                  <a:rPr lang="en-US" altLang="zh-CN" sz="1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factorisation</a:t>
                </a:r>
                <a:endParaRPr lang="zh-CN" alt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8544D2E-831A-386C-24FA-ECCDABBA94EE}"/>
                  </a:ext>
                </a:extLst>
              </p:cNvPr>
              <p:cNvGrpSpPr/>
              <p:nvPr/>
            </p:nvGrpSpPr>
            <p:grpSpPr>
              <a:xfrm>
                <a:off x="8839200" y="1001263"/>
                <a:ext cx="3599389" cy="3405067"/>
                <a:chOff x="8839200" y="1001263"/>
                <a:chExt cx="3599389" cy="3405067"/>
              </a:xfrm>
            </p:grpSpPr>
            <p:pic>
              <p:nvPicPr>
                <p:cNvPr id="24" name="图片 23" descr="张着嘴&#10;&#10;低可信度描述已自动生成">
                  <a:extLst>
                    <a:ext uri="{FF2B5EF4-FFF2-40B4-BE49-F238E27FC236}">
                      <a16:creationId xmlns:a16="http://schemas.microsoft.com/office/drawing/2014/main" id="{C800DA89-2FDD-7EE0-3F09-466028875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839200" y="1001263"/>
                  <a:ext cx="889000" cy="320676"/>
                </a:xfrm>
                <a:prstGeom prst="rect">
                  <a:avLst/>
                </a:prstGeom>
              </p:spPr>
            </p:pic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798F4E94-9EA6-CBA7-91EB-5F6BA0A6E8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1"/>
                <a:stretch/>
              </p:blipFill>
              <p:spPr>
                <a:xfrm>
                  <a:off x="9137226" y="1072561"/>
                  <a:ext cx="3301363" cy="3333769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4310D6A-EDD5-E237-4622-0A571F26F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80339" y="4425474"/>
              <a:ext cx="3301363" cy="423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3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B977F6A-EF9F-E358-1F57-68BC9B5D1BF8}"/>
              </a:ext>
            </a:extLst>
          </p:cNvPr>
          <p:cNvGrpSpPr>
            <a:grpSpLocks noChangeAspect="1"/>
          </p:cNvGrpSpPr>
          <p:nvPr/>
        </p:nvGrpSpPr>
        <p:grpSpPr>
          <a:xfrm>
            <a:off x="-171374" y="1304792"/>
            <a:ext cx="10236302" cy="2870239"/>
            <a:chOff x="-181812" y="1070063"/>
            <a:chExt cx="12763514" cy="385016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D1C11D5-549E-2006-1960-E4A9426A8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3172" y="1070063"/>
              <a:ext cx="3021999" cy="379488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420E90F-EFF0-4EF3-A46E-9B68A8FE5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1812" y="1073372"/>
              <a:ext cx="3254984" cy="3722149"/>
            </a:xfrm>
            <a:prstGeom prst="rect">
              <a:avLst/>
            </a:prstGeom>
          </p:spPr>
        </p:pic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9852C8E2-DACF-9C15-D7AB-B4E442E0DAB6}"/>
                </a:ext>
              </a:extLst>
            </p:cNvPr>
            <p:cNvGrpSpPr/>
            <p:nvPr/>
          </p:nvGrpSpPr>
          <p:grpSpPr>
            <a:xfrm>
              <a:off x="6174924" y="1084611"/>
              <a:ext cx="3006705" cy="3835618"/>
              <a:chOff x="6076559" y="1077651"/>
              <a:chExt cx="3006705" cy="3835618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D1A500E5-8BE4-8D4D-06FA-48EBB7B12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76559" y="1077651"/>
                <a:ext cx="2904909" cy="3321719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767A632F-0AD6-6A44-A671-1F61C62203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8355" y="4381556"/>
                <a:ext cx="2904909" cy="531713"/>
              </a:xfrm>
              <a:prstGeom prst="rect">
                <a:avLst/>
              </a:prstGeom>
            </p:spPr>
          </p:pic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2AF369C-97E6-9C9E-FF4F-E4831AA3E361}"/>
                </a:ext>
              </a:extLst>
            </p:cNvPr>
            <p:cNvGrpSpPr/>
            <p:nvPr/>
          </p:nvGrpSpPr>
          <p:grpSpPr>
            <a:xfrm>
              <a:off x="9137226" y="1072561"/>
              <a:ext cx="3444476" cy="3776607"/>
              <a:chOff x="9137226" y="1072561"/>
              <a:chExt cx="3444476" cy="3776607"/>
            </a:xfrm>
          </p:grpSpPr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AF6048DF-35EF-1C7E-9F2F-944815A80D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9137226" y="1072561"/>
                <a:ext cx="3301363" cy="3333769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21A7484F-731E-FEA8-5070-8A7454DFA9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80339" y="4425474"/>
                <a:ext cx="3301363" cy="423694"/>
              </a:xfrm>
              <a:prstGeom prst="rect">
                <a:avLst/>
              </a:prstGeom>
            </p:spPr>
          </p:pic>
        </p:grp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87B81A-0821-4942-8D51-42CC1A5DBC5A}"/>
              </a:ext>
            </a:extLst>
          </p:cNvPr>
          <p:cNvSpPr txBox="1"/>
          <p:nvPr/>
        </p:nvSpPr>
        <p:spPr>
          <a:xfrm>
            <a:off x="159721" y="32400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Multifrontal /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Supernodal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34">
            <a:extLst>
              <a:ext uri="{FF2B5EF4-FFF2-40B4-BE49-F238E27FC236}">
                <a16:creationId xmlns:a16="http://schemas.microsoft.com/office/drawing/2014/main" id="{AB48DE74-5F94-106C-FE63-C81179A2851C}"/>
              </a:ext>
            </a:extLst>
          </p:cNvPr>
          <p:cNvSpPr txBox="1"/>
          <p:nvPr/>
        </p:nvSpPr>
        <p:spPr>
          <a:xfrm>
            <a:off x="1470368" y="74910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reordering</a:t>
            </a:r>
          </a:p>
        </p:txBody>
      </p:sp>
      <p:pic>
        <p:nvPicPr>
          <p:cNvPr id="17" name="图片 16" descr="城市里有灯光&#10;&#10;描述已自动生成">
            <a:extLst>
              <a:ext uri="{FF2B5EF4-FFF2-40B4-BE49-F238E27FC236}">
                <a16:creationId xmlns:a16="http://schemas.microsoft.com/office/drawing/2014/main" id="{63E5DBB2-2853-9D30-2623-803C9E652F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748271" y="4706626"/>
            <a:ext cx="10359995" cy="434454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7512DD89-DF95-BAD8-4873-968564A2CD5E}"/>
              </a:ext>
            </a:extLst>
          </p:cNvPr>
          <p:cNvSpPr/>
          <p:nvPr/>
        </p:nvSpPr>
        <p:spPr>
          <a:xfrm>
            <a:off x="158400" y="5163976"/>
            <a:ext cx="1117071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classic sparse LU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uses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multifrontal or 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supernodal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文本框 34">
            <a:extLst>
              <a:ext uri="{FF2B5EF4-FFF2-40B4-BE49-F238E27FC236}">
                <a16:creationId xmlns:a16="http://schemas.microsoft.com/office/drawing/2014/main" id="{4C336BB0-574E-515C-E4C4-4BF7B787A9AD}"/>
              </a:ext>
            </a:extLst>
          </p:cNvPr>
          <p:cNvSpPr txBox="1"/>
          <p:nvPr/>
        </p:nvSpPr>
        <p:spPr>
          <a:xfrm>
            <a:off x="3767424" y="74600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6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</a:t>
            </a:r>
            <a:r>
              <a:rPr lang="en-US" altLang="zh-C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34">
            <a:extLst>
              <a:ext uri="{FF2B5EF4-FFF2-40B4-BE49-F238E27FC236}">
                <a16:creationId xmlns:a16="http://schemas.microsoft.com/office/drawing/2014/main" id="{4A204951-AB88-7B9F-39B9-83FD09E65ADA}"/>
              </a:ext>
            </a:extLst>
          </p:cNvPr>
          <p:cNvSpPr txBox="1"/>
          <p:nvPr/>
        </p:nvSpPr>
        <p:spPr>
          <a:xfrm>
            <a:off x="6243730" y="746004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6492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umeric </a:t>
            </a:r>
            <a:r>
              <a:rPr lang="en-US" altLang="zh-C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factorisation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 descr="城市里有灯光&#10;&#10;描述已自动生成">
            <a:extLst>
              <a:ext uri="{FF2B5EF4-FFF2-40B4-BE49-F238E27FC236}">
                <a16:creationId xmlns:a16="http://schemas.microsoft.com/office/drawing/2014/main" id="{975E36D4-221A-B02B-4AC7-6961209C96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8137" y="1041399"/>
            <a:ext cx="982133" cy="315913"/>
          </a:xfrm>
          <a:prstGeom prst="rect">
            <a:avLst/>
          </a:prstGeom>
        </p:spPr>
      </p:pic>
      <p:pic>
        <p:nvPicPr>
          <p:cNvPr id="2" name="图片 1" descr="城市里有灯光&#10;&#10;描述已自动生成">
            <a:extLst>
              <a:ext uri="{FF2B5EF4-FFF2-40B4-BE49-F238E27FC236}">
                <a16:creationId xmlns:a16="http://schemas.microsoft.com/office/drawing/2014/main" id="{87D7B514-4782-47C6-D8DA-2346C575B29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0053" y="1035777"/>
            <a:ext cx="982133" cy="315913"/>
          </a:xfrm>
          <a:prstGeom prst="rect">
            <a:avLst/>
          </a:prstGeom>
        </p:spPr>
      </p:pic>
      <p:pic>
        <p:nvPicPr>
          <p:cNvPr id="3" name="图片 2" descr="城市里有灯光&#10;&#10;描述已自动生成">
            <a:extLst>
              <a:ext uri="{FF2B5EF4-FFF2-40B4-BE49-F238E27FC236}">
                <a16:creationId xmlns:a16="http://schemas.microsoft.com/office/drawing/2014/main" id="{4D3CE7CF-20BB-24A7-4396-852043768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394" y="1045033"/>
            <a:ext cx="982133" cy="31591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724BD4C-4CC7-44FA-BAA0-95EAE22DB096}"/>
              </a:ext>
            </a:extLst>
          </p:cNvPr>
          <p:cNvGrpSpPr/>
          <p:nvPr/>
        </p:nvGrpSpPr>
        <p:grpSpPr>
          <a:xfrm>
            <a:off x="158399" y="743866"/>
            <a:ext cx="12116513" cy="5481215"/>
            <a:chOff x="158399" y="743866"/>
            <a:chExt cx="12116513" cy="5481215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A3A59A48-DAB5-822A-E813-E0901252ABA9}"/>
                </a:ext>
              </a:extLst>
            </p:cNvPr>
            <p:cNvGrpSpPr/>
            <p:nvPr/>
          </p:nvGrpSpPr>
          <p:grpSpPr>
            <a:xfrm>
              <a:off x="8690529" y="743866"/>
              <a:ext cx="3584383" cy="5211034"/>
              <a:chOff x="8722059" y="743866"/>
              <a:chExt cx="3584383" cy="5211034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84C7E9F3-721F-6EC3-5D78-17F1CF4385E4}"/>
                  </a:ext>
                </a:extLst>
              </p:cNvPr>
              <p:cNvGrpSpPr/>
              <p:nvPr/>
            </p:nvGrpSpPr>
            <p:grpSpPr>
              <a:xfrm>
                <a:off x="8722059" y="743866"/>
                <a:ext cx="3584383" cy="3852060"/>
                <a:chOff x="8722059" y="743866"/>
                <a:chExt cx="3584383" cy="3852060"/>
              </a:xfrm>
            </p:grpSpPr>
            <p:pic>
              <p:nvPicPr>
                <p:cNvPr id="46" name="图片 45" descr="城市里有灯光&#10;&#10;描述已自动生成">
                  <a:extLst>
                    <a:ext uri="{FF2B5EF4-FFF2-40B4-BE49-F238E27FC236}">
                      <a16:creationId xmlns:a16="http://schemas.microsoft.com/office/drawing/2014/main" id="{3BFAD586-6577-12EE-4B0D-449FF71180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770306" y="1457110"/>
                  <a:ext cx="2456757" cy="2365128"/>
                </a:xfrm>
                <a:prstGeom prst="rect">
                  <a:avLst/>
                </a:prstGeom>
              </p:spPr>
            </p:pic>
            <p:pic>
              <p:nvPicPr>
                <p:cNvPr id="65" name="图片 64" descr="城市里有灯光&#10;&#10;描述已自动生成">
                  <a:extLst>
                    <a:ext uri="{FF2B5EF4-FFF2-40B4-BE49-F238E27FC236}">
                      <a16:creationId xmlns:a16="http://schemas.microsoft.com/office/drawing/2014/main" id="{078B3825-67AB-EEDC-3BCB-EA33E572AE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836435" y="3784388"/>
                  <a:ext cx="2470007" cy="811538"/>
                </a:xfrm>
                <a:prstGeom prst="rect">
                  <a:avLst/>
                </a:prstGeom>
              </p:spPr>
            </p:pic>
            <p:pic>
              <p:nvPicPr>
                <p:cNvPr id="8" name="图片 7" descr="城市里有灯光&#10;&#10;描述已自动生成">
                  <a:extLst>
                    <a:ext uri="{FF2B5EF4-FFF2-40B4-BE49-F238E27FC236}">
                      <a16:creationId xmlns:a16="http://schemas.microsoft.com/office/drawing/2014/main" id="{31AF6CA6-C5DF-87C8-5E4B-B75A3AD3D0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395053" y="1041399"/>
                  <a:ext cx="982133" cy="315913"/>
                </a:xfrm>
                <a:prstGeom prst="rect">
                  <a:avLst/>
                </a:prstGeom>
              </p:spPr>
            </p:pic>
            <p:sp>
              <p:nvSpPr>
                <p:cNvPr id="9" name="文本框 34">
                  <a:extLst>
                    <a:ext uri="{FF2B5EF4-FFF2-40B4-BE49-F238E27FC236}">
                      <a16:creationId xmlns:a16="http://schemas.microsoft.com/office/drawing/2014/main" id="{55143476-55D5-AA77-CD8D-FA9316C78499}"/>
                    </a:ext>
                  </a:extLst>
                </p:cNvPr>
                <p:cNvSpPr txBox="1"/>
                <p:nvPr/>
              </p:nvSpPr>
              <p:spPr>
                <a:xfrm>
                  <a:off x="8722059" y="743866"/>
                  <a:ext cx="25571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66492"/>
                  <a:r>
                    <a:rPr lang="en-US" altLang="zh-CN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Multifrontal/</a:t>
                  </a:r>
                  <a:r>
                    <a:rPr lang="en-US" altLang="zh-CN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Supernodal</a:t>
                  </a:r>
                  <a:endParaRPr lang="zh-CN" altLang="en-US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2705CC10-B904-A692-03AB-09BD52D84D4A}"/>
                  </a:ext>
                </a:extLst>
              </p:cNvPr>
              <p:cNvGrpSpPr/>
              <p:nvPr/>
            </p:nvGrpSpPr>
            <p:grpSpPr>
              <a:xfrm>
                <a:off x="10370835" y="3844958"/>
                <a:ext cx="1762558" cy="2109942"/>
                <a:chOff x="10370835" y="3844958"/>
                <a:chExt cx="1762558" cy="2109942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64F10904-58F5-BEB2-9A44-41138AC321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70835" y="5950304"/>
                  <a:ext cx="1290598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连接符: 曲线 14">
                  <a:extLst>
                    <a:ext uri="{FF2B5EF4-FFF2-40B4-BE49-F238E27FC236}">
                      <a16:creationId xmlns:a16="http://schemas.microsoft.com/office/drawing/2014/main" id="{167BAE28-AFC0-2544-EF2F-99D31A846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647772" y="3844958"/>
                  <a:ext cx="485621" cy="2109942"/>
                </a:xfrm>
                <a:prstGeom prst="curvedConnector2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40ACC6FD-0BFA-42E6-9B97-35517D39EA9F}"/>
                </a:ext>
              </a:extLst>
            </p:cNvPr>
            <p:cNvSpPr/>
            <p:nvPr/>
          </p:nvSpPr>
          <p:spPr>
            <a:xfrm>
              <a:off x="158399" y="5649081"/>
              <a:ext cx="10187257" cy="576000"/>
            </a:xfrm>
            <a:prstGeom prst="round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These method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aggregates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columns with similar structures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using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 BLAS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resulting in 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 </a:t>
              </a:r>
              <a:r>
                <a:rPr lang="en-US" altLang="zh-CN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utilisation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modern processors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5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6969E0A-9D13-3D8C-5878-44ABD360732E}"/>
              </a:ext>
            </a:extLst>
          </p:cNvPr>
          <p:cNvCxnSpPr>
            <a:cxnSpLocks/>
          </p:cNvCxnSpPr>
          <p:nvPr/>
        </p:nvCxnSpPr>
        <p:spPr>
          <a:xfrm>
            <a:off x="-4012" y="3270638"/>
            <a:ext cx="12191999" cy="0"/>
          </a:xfrm>
          <a:prstGeom prst="line">
            <a:avLst/>
          </a:prstGeom>
          <a:noFill/>
          <a:ln w="41275" cap="flat" cmpd="sng" algn="ctr">
            <a:solidFill>
              <a:srgbClr val="9297CF"/>
            </a:solidFill>
            <a:prstDash val="solid"/>
            <a:miter lim="800000"/>
          </a:ln>
          <a:effectLst/>
        </p:spPr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2E5D6475-936D-46C0-9F16-94FA12FBB210}"/>
              </a:ext>
            </a:extLst>
          </p:cNvPr>
          <p:cNvGrpSpPr/>
          <p:nvPr/>
        </p:nvGrpSpPr>
        <p:grpSpPr>
          <a:xfrm>
            <a:off x="4893324" y="790887"/>
            <a:ext cx="7383345" cy="2615038"/>
            <a:chOff x="4893324" y="790887"/>
            <a:chExt cx="7383345" cy="261503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9FF971A-83D9-4E22-ACF2-ACF997AACF40}"/>
                </a:ext>
              </a:extLst>
            </p:cNvPr>
            <p:cNvGrpSpPr/>
            <p:nvPr/>
          </p:nvGrpSpPr>
          <p:grpSpPr>
            <a:xfrm>
              <a:off x="4893324" y="790887"/>
              <a:ext cx="7383345" cy="2615038"/>
              <a:chOff x="4893324" y="790887"/>
              <a:chExt cx="7383345" cy="2615038"/>
            </a:xfrm>
          </p:grpSpPr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A6E97517-F159-7F86-1E71-1442319E98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75690" y="2425700"/>
                <a:ext cx="0" cy="396000"/>
              </a:xfrm>
              <a:prstGeom prst="line">
                <a:avLst/>
              </a:prstGeom>
              <a:ln w="41275">
                <a:solidFill>
                  <a:srgbClr val="9CC6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46957A2E-7991-5CD4-7ABF-3308DD4B31C2}"/>
                  </a:ext>
                </a:extLst>
              </p:cNvPr>
              <p:cNvSpPr/>
              <p:nvPr/>
            </p:nvSpPr>
            <p:spPr>
              <a:xfrm>
                <a:off x="6375599" y="790887"/>
                <a:ext cx="5800179" cy="162007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 cap="flat" cmpd="sng" algn="ctr">
                <a:solidFill>
                  <a:srgbClr val="3477B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D3914485-2086-C7E8-AFBE-EEA37281A7CF}"/>
                  </a:ext>
                </a:extLst>
              </p:cNvPr>
              <p:cNvSpPr txBox="1"/>
              <p:nvPr/>
            </p:nvSpPr>
            <p:spPr>
              <a:xfrm>
                <a:off x="6329469" y="792000"/>
                <a:ext cx="5947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15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SuperLU</a:t>
                </a:r>
                <a:r>
                  <a:rPr kumimoji="0" lang="en-US" altLang="zh-CN" b="0" i="0" u="none" strike="noStrike" kern="0" cap="none" spc="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pc="15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using </a:t>
                </a:r>
                <a:r>
                  <a:rPr lang="en-US" altLang="zh-CN" spc="15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supernodal</a:t>
                </a:r>
                <a:r>
                  <a:rPr lang="en-US" altLang="zh-CN" spc="15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method </a:t>
                </a:r>
                <a:r>
                  <a:rPr kumimoji="0" lang="en-US" altLang="zh-CN" b="0" i="0" u="none" strike="noStrike" kern="0" cap="none" spc="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is developed by </a:t>
                </a:r>
                <a:r>
                  <a:rPr lang="en-US" altLang="zh-CN" b="1" kern="0" spc="15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Li </a:t>
                </a:r>
                <a:r>
                  <a:rPr lang="en-US" altLang="zh-CN" kern="0" spc="15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and</a:t>
                </a:r>
                <a:r>
                  <a:rPr kumimoji="0" lang="en-US" altLang="zh-CN" b="0" i="0" u="none" strike="noStrike" kern="0" cap="none" spc="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b="1" i="0" u="none" strike="noStrike" kern="0" cap="none" spc="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Demmel</a:t>
                </a:r>
                <a:r>
                  <a:rPr kumimoji="0" lang="en-US" altLang="zh-CN" b="1" i="0" u="none" strike="noStrike" kern="0" cap="none" spc="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et al.</a:t>
                </a:r>
                <a:r>
                  <a:rPr kumimoji="0" lang="en-US" altLang="zh-CN" b="0" i="0" u="none" strike="noStrike" kern="0" cap="none" spc="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b="0" i="0" u="none" strike="noStrike" kern="0" cap="none" spc="15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SuperLU_DIST</a:t>
                </a:r>
                <a:r>
                  <a:rPr lang="en-US" altLang="zh-CN" kern="0" spc="15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b="0" i="0" u="none" strike="noStrike" kern="0" cap="none" spc="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is a distributed version. (TOMS03)</a:t>
                </a:r>
                <a:endParaRPr kumimoji="0" lang="zh-CN" altLang="en-US" b="0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3656DC9C-A2A7-C16D-04F7-C091ACDEB611}"/>
                  </a:ext>
                </a:extLst>
              </p:cNvPr>
              <p:cNvGrpSpPr/>
              <p:nvPr/>
            </p:nvGrpSpPr>
            <p:grpSpPr>
              <a:xfrm>
                <a:off x="4893324" y="3067200"/>
                <a:ext cx="879908" cy="338725"/>
                <a:chOff x="4893324" y="3067200"/>
                <a:chExt cx="879908" cy="338725"/>
              </a:xfrm>
            </p:grpSpPr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02574634-6E93-DD6D-D543-12C69B147F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62929" y="3067200"/>
                  <a:ext cx="338725" cy="338725"/>
                </a:xfrm>
                <a:prstGeom prst="ellipse">
                  <a:avLst/>
                </a:prstGeom>
                <a:solidFill>
                  <a:srgbClr val="9CC6CF"/>
                </a:solidFill>
                <a:ln w="12700" cap="flat" cmpd="sng" algn="ctr">
                  <a:solidFill>
                    <a:srgbClr val="9CC6C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D70DF6AA-A504-C993-0B5A-F4ACFB9E0EAA}"/>
                    </a:ext>
                  </a:extLst>
                </p:cNvPr>
                <p:cNvSpPr txBox="1"/>
                <p:nvPr/>
              </p:nvSpPr>
              <p:spPr>
                <a:xfrm>
                  <a:off x="4893324" y="3124800"/>
                  <a:ext cx="87990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2003</a:t>
                  </a:r>
                  <a:endParaRPr kumimoji="0" lang="zh-CN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DE79811A-FB87-C894-B1A0-B6229C63B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7650" y="2835412"/>
                <a:ext cx="3949200" cy="0"/>
              </a:xfrm>
              <a:prstGeom prst="line">
                <a:avLst/>
              </a:prstGeom>
              <a:ln w="41275">
                <a:solidFill>
                  <a:srgbClr val="9CC6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BDDE5300-9714-BFB2-339B-8728EF37D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7650" y="2840065"/>
              <a:ext cx="0" cy="293446"/>
            </a:xfrm>
            <a:prstGeom prst="line">
              <a:avLst/>
            </a:prstGeom>
            <a:ln w="41275">
              <a:solidFill>
                <a:srgbClr val="9CC6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423D23BE-7CF5-7AD0-46FA-48692CDEA43F}"/>
              </a:ext>
            </a:extLst>
          </p:cNvPr>
          <p:cNvSpPr>
            <a:spLocks noChangeAspect="1"/>
          </p:cNvSpPr>
          <p:nvPr/>
        </p:nvSpPr>
        <p:spPr>
          <a:xfrm>
            <a:off x="620657" y="2978878"/>
            <a:ext cx="540000" cy="540000"/>
          </a:xfrm>
          <a:prstGeom prst="ellipse">
            <a:avLst/>
          </a:prstGeom>
          <a:solidFill>
            <a:srgbClr val="242852">
              <a:lumMod val="40000"/>
              <a:lumOff val="60000"/>
            </a:srgbClr>
          </a:solidFill>
          <a:ln w="12700" cap="flat" cmpd="sng" algn="ctr">
            <a:solidFill>
              <a:srgbClr val="9CC6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CFD3C8-E1F7-CE7E-42D0-5085FD51B5F5}"/>
              </a:ext>
            </a:extLst>
          </p:cNvPr>
          <p:cNvSpPr>
            <a:spLocks noChangeAspect="1"/>
          </p:cNvSpPr>
          <p:nvPr/>
        </p:nvSpPr>
        <p:spPr>
          <a:xfrm>
            <a:off x="533284" y="2893903"/>
            <a:ext cx="720000" cy="720000"/>
          </a:xfrm>
          <a:prstGeom prst="ellipse">
            <a:avLst/>
          </a:prstGeom>
          <a:noFill/>
          <a:ln w="12700" cap="flat" cmpd="sng" algn="ctr">
            <a:solidFill>
              <a:srgbClr val="629DD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2643F67-A8B6-5C6C-D6EC-71211222C570}"/>
              </a:ext>
            </a:extLst>
          </p:cNvPr>
          <p:cNvSpPr txBox="1"/>
          <p:nvPr/>
        </p:nvSpPr>
        <p:spPr>
          <a:xfrm>
            <a:off x="409134" y="3620875"/>
            <a:ext cx="96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1990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835FAE8-27D8-C87E-B1D9-2A86AED56FCA}"/>
              </a:ext>
            </a:extLst>
          </p:cNvPr>
          <p:cNvSpPr txBox="1"/>
          <p:nvPr/>
        </p:nvSpPr>
        <p:spPr>
          <a:xfrm>
            <a:off x="3726887" y="3616660"/>
            <a:ext cx="94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D1F326D7-5716-12C3-FFD4-5BC6B36FD06E}"/>
              </a:ext>
            </a:extLst>
          </p:cNvPr>
          <p:cNvSpPr>
            <a:spLocks noChangeAspect="1"/>
          </p:cNvSpPr>
          <p:nvPr/>
        </p:nvSpPr>
        <p:spPr>
          <a:xfrm>
            <a:off x="3924221" y="2978878"/>
            <a:ext cx="540000" cy="540000"/>
          </a:xfrm>
          <a:prstGeom prst="ellipse">
            <a:avLst/>
          </a:prstGeom>
          <a:solidFill>
            <a:srgbClr val="242852">
              <a:lumMod val="40000"/>
              <a:lumOff val="60000"/>
            </a:srgbClr>
          </a:solidFill>
          <a:ln w="12700" cap="flat" cmpd="sng" algn="ctr">
            <a:solidFill>
              <a:srgbClr val="9CC6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ECA2A200-7263-98E7-3813-C6B2A027C870}"/>
              </a:ext>
            </a:extLst>
          </p:cNvPr>
          <p:cNvSpPr>
            <a:spLocks noChangeAspect="1"/>
          </p:cNvSpPr>
          <p:nvPr/>
        </p:nvSpPr>
        <p:spPr>
          <a:xfrm>
            <a:off x="3836848" y="2893903"/>
            <a:ext cx="720000" cy="720000"/>
          </a:xfrm>
          <a:prstGeom prst="ellipse">
            <a:avLst/>
          </a:prstGeom>
          <a:noFill/>
          <a:ln w="12700" cap="flat" cmpd="sng" algn="ctr">
            <a:solidFill>
              <a:srgbClr val="629DD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763AAEF-2AC9-833D-F0B4-655A843C7675}"/>
              </a:ext>
            </a:extLst>
          </p:cNvPr>
          <p:cNvSpPr>
            <a:spLocks noChangeAspect="1"/>
          </p:cNvSpPr>
          <p:nvPr/>
        </p:nvSpPr>
        <p:spPr>
          <a:xfrm>
            <a:off x="7670578" y="2978878"/>
            <a:ext cx="540000" cy="540000"/>
          </a:xfrm>
          <a:prstGeom prst="ellipse">
            <a:avLst/>
          </a:prstGeom>
          <a:solidFill>
            <a:srgbClr val="242852">
              <a:lumMod val="40000"/>
              <a:lumOff val="60000"/>
            </a:srgbClr>
          </a:solidFill>
          <a:ln w="12700" cap="flat" cmpd="sng" algn="ctr">
            <a:solidFill>
              <a:srgbClr val="9CC6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BEC2C2D4-5A76-B023-EF7C-7230B5B30BCB}"/>
              </a:ext>
            </a:extLst>
          </p:cNvPr>
          <p:cNvSpPr>
            <a:spLocks noChangeAspect="1"/>
          </p:cNvSpPr>
          <p:nvPr/>
        </p:nvSpPr>
        <p:spPr>
          <a:xfrm>
            <a:off x="7583205" y="2893903"/>
            <a:ext cx="720000" cy="720000"/>
          </a:xfrm>
          <a:prstGeom prst="ellipse">
            <a:avLst/>
          </a:prstGeom>
          <a:noFill/>
          <a:ln w="12700" cap="flat" cmpd="sng" algn="ctr">
            <a:solidFill>
              <a:srgbClr val="629DD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AA82F004-40F6-C8DD-6854-16710666CD10}"/>
              </a:ext>
            </a:extLst>
          </p:cNvPr>
          <p:cNvSpPr>
            <a:spLocks noChangeAspect="1"/>
          </p:cNvSpPr>
          <p:nvPr/>
        </p:nvSpPr>
        <p:spPr>
          <a:xfrm>
            <a:off x="10827622" y="2978878"/>
            <a:ext cx="540000" cy="540000"/>
          </a:xfrm>
          <a:prstGeom prst="ellipse">
            <a:avLst/>
          </a:prstGeom>
          <a:solidFill>
            <a:srgbClr val="242852">
              <a:lumMod val="40000"/>
              <a:lumOff val="60000"/>
            </a:srgbClr>
          </a:solidFill>
          <a:ln w="12700" cap="flat" cmpd="sng" algn="ctr">
            <a:solidFill>
              <a:srgbClr val="9CC6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A3A6980-8681-32A1-527D-9FF887EF44BF}"/>
              </a:ext>
            </a:extLst>
          </p:cNvPr>
          <p:cNvSpPr>
            <a:spLocks noChangeAspect="1"/>
          </p:cNvSpPr>
          <p:nvPr/>
        </p:nvSpPr>
        <p:spPr>
          <a:xfrm>
            <a:off x="10740249" y="2893903"/>
            <a:ext cx="720000" cy="720000"/>
          </a:xfrm>
          <a:prstGeom prst="ellipse">
            <a:avLst/>
          </a:prstGeom>
          <a:noFill/>
          <a:ln w="12700" cap="flat" cmpd="sng" algn="ctr">
            <a:solidFill>
              <a:srgbClr val="629DD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26274A8-249D-1911-2F07-65FFEA59D31E}"/>
              </a:ext>
            </a:extLst>
          </p:cNvPr>
          <p:cNvSpPr txBox="1"/>
          <p:nvPr/>
        </p:nvSpPr>
        <p:spPr>
          <a:xfrm>
            <a:off x="10608031" y="3614945"/>
            <a:ext cx="99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FC7E34B-20A6-8EB1-3AB5-D9E62741E069}"/>
              </a:ext>
            </a:extLst>
          </p:cNvPr>
          <p:cNvGrpSpPr/>
          <p:nvPr/>
        </p:nvGrpSpPr>
        <p:grpSpPr>
          <a:xfrm>
            <a:off x="3791122" y="3067200"/>
            <a:ext cx="5905657" cy="2921460"/>
            <a:chOff x="3791122" y="3067200"/>
            <a:chExt cx="5905657" cy="2921460"/>
          </a:xfrm>
        </p:grpSpPr>
        <p:cxnSp>
          <p:nvCxnSpPr>
            <p:cNvPr id="51" name="连接符: 肘形 50">
              <a:extLst>
                <a:ext uri="{FF2B5EF4-FFF2-40B4-BE49-F238E27FC236}">
                  <a16:creationId xmlns:a16="http://schemas.microsoft.com/office/drawing/2014/main" id="{33489723-D4D5-AE5F-9079-140C9B600A9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08216" y="3664595"/>
              <a:ext cx="1108259" cy="481120"/>
            </a:xfrm>
            <a:prstGeom prst="bentConnector3">
              <a:avLst>
                <a:gd name="adj1" fmla="val 59878"/>
              </a:avLst>
            </a:prstGeom>
            <a:noFill/>
            <a:ln w="41275" cap="flat" cmpd="sng" algn="ctr">
              <a:solidFill>
                <a:srgbClr val="9CC6CF"/>
              </a:solidFill>
              <a:prstDash val="solid"/>
              <a:miter lim="800000"/>
            </a:ln>
            <a:effectLst/>
          </p:spPr>
        </p:cxn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9105E15-7657-05A4-A64B-D641E29FD223}"/>
                </a:ext>
              </a:extLst>
            </p:cNvPr>
            <p:cNvSpPr/>
            <p:nvPr/>
          </p:nvSpPr>
          <p:spPr>
            <a:xfrm>
              <a:off x="3836848" y="4455147"/>
              <a:ext cx="5859931" cy="153351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3477B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52" name="连接符: 肘形 51">
              <a:extLst>
                <a:ext uri="{FF2B5EF4-FFF2-40B4-BE49-F238E27FC236}">
                  <a16:creationId xmlns:a16="http://schemas.microsoft.com/office/drawing/2014/main" id="{A3BAB04B-7A66-7D6D-09AF-702DAD39730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134099" y="3626551"/>
              <a:ext cx="1091052" cy="540000"/>
            </a:xfrm>
            <a:prstGeom prst="bentConnector3">
              <a:avLst>
                <a:gd name="adj1" fmla="val 60624"/>
              </a:avLst>
            </a:prstGeom>
            <a:noFill/>
            <a:ln w="41275" cap="flat" cmpd="sng" algn="ctr">
              <a:solidFill>
                <a:srgbClr val="9CC6CF"/>
              </a:solidFill>
              <a:prstDash val="solid"/>
              <a:miter lim="800000"/>
            </a:ln>
            <a:effectLst/>
          </p:spPr>
        </p:cxn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C361FD02-3EBB-B09D-08BE-CD4688D5B728}"/>
                </a:ext>
              </a:extLst>
            </p:cNvPr>
            <p:cNvSpPr txBox="1"/>
            <p:nvPr/>
          </p:nvSpPr>
          <p:spPr>
            <a:xfrm>
              <a:off x="3791122" y="4459285"/>
              <a:ext cx="32870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Davis </a:t>
              </a:r>
              <a:r>
                <a:rPr kumimoji="0" lang="en-US" altLang="zh-CN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developed</a:t>
              </a:r>
              <a:r>
                <a:rPr kumimoji="0" lang="en-US" altLang="zh-CN" b="1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UMFPACK 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which 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combines pre-ordering and multifrontal method</a:t>
              </a:r>
              <a:r>
                <a:rPr kumimoji="0" lang="en-US" altLang="zh-CN" b="1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(TOMS04)</a:t>
              </a:r>
              <a:endParaRPr kumimoji="0" lang="zh-CN" altLang="en-US" b="0" i="0" u="none" strike="noStrike" kern="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4DE7BB7-486F-2CF1-068D-617971970C44}"/>
                </a:ext>
              </a:extLst>
            </p:cNvPr>
            <p:cNvSpPr txBox="1"/>
            <p:nvPr/>
          </p:nvSpPr>
          <p:spPr>
            <a:xfrm>
              <a:off x="6819364" y="4460400"/>
              <a:ext cx="27990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Davis </a:t>
              </a:r>
              <a:r>
                <a:rPr lang="en-US" altLang="zh-CN" b="1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et al</a:t>
              </a:r>
              <a:r>
                <a:rPr kumimoji="0" lang="en-US" altLang="zh-CN" b="1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also</a:t>
              </a:r>
              <a:r>
                <a:rPr kumimoji="0" lang="en-US" altLang="zh-CN" b="1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developed 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KLU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which 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is a sparse solver for circuit simulation. (TOMS10)</a:t>
              </a:r>
              <a:endParaRPr kumimoji="0" lang="zh-CN" altLang="en-US" b="0" i="0" u="none" strike="noStrike" kern="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5A8CD2E-1F02-AEBB-EAC6-05C0B17FC6E0}"/>
                </a:ext>
              </a:extLst>
            </p:cNvPr>
            <p:cNvGrpSpPr/>
            <p:nvPr/>
          </p:nvGrpSpPr>
          <p:grpSpPr>
            <a:xfrm>
              <a:off x="5468484" y="3067200"/>
              <a:ext cx="879908" cy="338725"/>
              <a:chOff x="5468484" y="3067200"/>
              <a:chExt cx="879908" cy="338725"/>
            </a:xfrm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8429F953-2306-FCF3-64E9-8B5D7A94DA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40711" y="3067200"/>
                <a:ext cx="338725" cy="338725"/>
              </a:xfrm>
              <a:prstGeom prst="ellipse">
                <a:avLst/>
              </a:prstGeom>
              <a:solidFill>
                <a:srgbClr val="9CC6CF"/>
              </a:solidFill>
              <a:ln w="12700" cap="flat" cmpd="sng" algn="ctr">
                <a:solidFill>
                  <a:srgbClr val="9CC6C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F35C0D66-B8AB-2E85-42AB-4150B505CD59}"/>
                  </a:ext>
                </a:extLst>
              </p:cNvPr>
              <p:cNvSpPr txBox="1"/>
              <p:nvPr/>
            </p:nvSpPr>
            <p:spPr>
              <a:xfrm>
                <a:off x="5468484" y="3124104"/>
                <a:ext cx="87990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2004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DE36106A-2ABE-169E-9DB0-DDA0F5A6FFFB}"/>
                </a:ext>
              </a:extLst>
            </p:cNvPr>
            <p:cNvGrpSpPr/>
            <p:nvPr/>
          </p:nvGrpSpPr>
          <p:grpSpPr>
            <a:xfrm>
              <a:off x="7504225" y="3067200"/>
              <a:ext cx="879908" cy="338725"/>
              <a:chOff x="7504225" y="3067200"/>
              <a:chExt cx="879908" cy="338725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40C3379A-93A7-61FD-4DEF-94D0EE2BDD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035" y="3067200"/>
                <a:ext cx="338725" cy="338725"/>
              </a:xfrm>
              <a:prstGeom prst="ellipse">
                <a:avLst/>
              </a:prstGeom>
              <a:solidFill>
                <a:srgbClr val="9CC6CF"/>
              </a:solidFill>
              <a:ln w="12700" cap="flat" cmpd="sng" algn="ctr">
                <a:solidFill>
                  <a:srgbClr val="9CC6C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F465DD37-2CDA-B884-11D0-2DAF8C2FFE15}"/>
                  </a:ext>
                </a:extLst>
              </p:cNvPr>
              <p:cNvSpPr txBox="1"/>
              <p:nvPr/>
            </p:nvSpPr>
            <p:spPr>
              <a:xfrm>
                <a:off x="7504225" y="3124104"/>
                <a:ext cx="87990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2010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B3AC4E44-A8F3-9B97-E1CC-6E379A4C8CA4}"/>
              </a:ext>
            </a:extLst>
          </p:cNvPr>
          <p:cNvGrpSpPr/>
          <p:nvPr/>
        </p:nvGrpSpPr>
        <p:grpSpPr>
          <a:xfrm>
            <a:off x="83" y="3378922"/>
            <a:ext cx="4774100" cy="2609083"/>
            <a:chOff x="83" y="3378922"/>
            <a:chExt cx="4774100" cy="2609083"/>
          </a:xfrm>
        </p:grpSpPr>
        <p:cxnSp>
          <p:nvCxnSpPr>
            <p:cNvPr id="89" name="连接符: 肘形 114">
              <a:extLst>
                <a:ext uri="{FF2B5EF4-FFF2-40B4-BE49-F238E27FC236}">
                  <a16:creationId xmlns:a16="http://schemas.microsoft.com/office/drawing/2014/main" id="{D94AC698-7091-8BBF-C164-6812003C8D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8284" y="2504501"/>
              <a:ext cx="1081478" cy="2830320"/>
            </a:xfrm>
            <a:prstGeom prst="bentConnector3">
              <a:avLst>
                <a:gd name="adj1" fmla="val 57741"/>
              </a:avLst>
            </a:prstGeom>
            <a:noFill/>
            <a:ln w="41275" cap="flat" cmpd="sng" algn="ctr">
              <a:solidFill>
                <a:srgbClr val="9CC6CF"/>
              </a:solidFill>
              <a:prstDash val="solid"/>
              <a:miter lim="800000"/>
            </a:ln>
            <a:effectLst/>
          </p:spPr>
        </p:cxn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EA86BE7-7D02-77B7-5F36-9B7CE05C976C}"/>
                </a:ext>
              </a:extLst>
            </p:cNvPr>
            <p:cNvSpPr/>
            <p:nvPr/>
          </p:nvSpPr>
          <p:spPr>
            <a:xfrm>
              <a:off x="10382" y="4456801"/>
              <a:ext cx="3748091" cy="153120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3477B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73885F95-BFA5-4BDE-33B8-6A30E2CFCE75}"/>
                </a:ext>
              </a:extLst>
            </p:cNvPr>
            <p:cNvSpPr txBox="1"/>
            <p:nvPr/>
          </p:nvSpPr>
          <p:spPr>
            <a:xfrm>
              <a:off x="83" y="4460400"/>
              <a:ext cx="38875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PARDISO</a:t>
              </a:r>
              <a:r>
                <a:rPr lang="en-US" altLang="zh-CN" kern="0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is 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developed by </a:t>
              </a:r>
              <a:r>
                <a:rPr kumimoji="0" lang="en-US" altLang="zh-CN" b="1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Schenk</a:t>
              </a:r>
              <a:r>
                <a:rPr lang="en-US" altLang="zh-CN" b="1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et al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r>
                <a:rPr lang="en-US" altLang="zh-CN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kern="0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It uses a combination of left- and right-looking Level-3 BLAS to exploit parallelism. 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(FGCS01)</a:t>
              </a:r>
              <a:endParaRPr kumimoji="0" lang="zh-CN" altLang="en-US" b="0" i="0" u="none" strike="noStrike" kern="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A29E4DB5-B3A7-697B-0E74-29422DAF5DFA}"/>
              </a:ext>
            </a:extLst>
          </p:cNvPr>
          <p:cNvGrpSpPr/>
          <p:nvPr/>
        </p:nvGrpSpPr>
        <p:grpSpPr>
          <a:xfrm>
            <a:off x="3011819" y="792000"/>
            <a:ext cx="3730775" cy="2613137"/>
            <a:chOff x="3011819" y="792000"/>
            <a:chExt cx="3730775" cy="2613137"/>
          </a:xfrm>
        </p:grpSpPr>
        <p:cxnSp>
          <p:nvCxnSpPr>
            <p:cNvPr id="134" name="连接符: 肘形 133">
              <a:extLst>
                <a:ext uri="{FF2B5EF4-FFF2-40B4-BE49-F238E27FC236}">
                  <a16:creationId xmlns:a16="http://schemas.microsoft.com/office/drawing/2014/main" id="{700161C1-18F6-481E-8931-70CE7105993B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rot="5400000">
              <a:off x="4148218" y="2456152"/>
              <a:ext cx="568729" cy="476722"/>
            </a:xfrm>
            <a:prstGeom prst="bentConnector3">
              <a:avLst>
                <a:gd name="adj1" fmla="val 75725"/>
              </a:avLst>
            </a:prstGeom>
            <a:noFill/>
            <a:ln w="41275" cap="flat" cmpd="sng" algn="ctr">
              <a:solidFill>
                <a:srgbClr val="9CC6CF"/>
              </a:solidFill>
              <a:prstDash val="solid"/>
              <a:miter lim="800000"/>
            </a:ln>
            <a:effectLst/>
          </p:spPr>
        </p:cxn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26FC868A-10B9-F641-F72F-95ACF345E04E}"/>
                </a:ext>
              </a:extLst>
            </p:cNvPr>
            <p:cNvSpPr/>
            <p:nvPr/>
          </p:nvSpPr>
          <p:spPr>
            <a:xfrm>
              <a:off x="3058617" y="792000"/>
              <a:ext cx="3237527" cy="161814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3477B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E6791597-5ABE-E7FC-5319-61CC88551311}"/>
                </a:ext>
              </a:extLst>
            </p:cNvPr>
            <p:cNvSpPr txBox="1"/>
            <p:nvPr/>
          </p:nvSpPr>
          <p:spPr>
            <a:xfrm>
              <a:off x="3011819" y="792000"/>
              <a:ext cx="37307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pc="15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MUMPS</a:t>
              </a:r>
              <a:r>
                <a:rPr lang="en-US" altLang="zh-CN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is a distributed direct solver using the multifrontal method. It was developed by </a:t>
              </a:r>
              <a:r>
                <a:rPr lang="en-US" altLang="zh-CN" b="1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Patrick </a:t>
              </a:r>
              <a:r>
                <a:rPr lang="en-US" altLang="zh-CN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and</a:t>
              </a:r>
              <a:r>
                <a:rPr lang="en-US" altLang="zh-CN" b="1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Duff et al</a:t>
              </a:r>
              <a:r>
                <a:rPr lang="en-US" altLang="zh-CN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(PARA00)</a:t>
              </a:r>
              <a:endParaRPr lang="zh-CN" altLang="en-US" spc="1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C36EA1E4-5CA0-5540-BBC8-ED63594C6285}"/>
                </a:ext>
              </a:extLst>
            </p:cNvPr>
            <p:cNvGrpSpPr/>
            <p:nvPr/>
          </p:nvGrpSpPr>
          <p:grpSpPr>
            <a:xfrm>
              <a:off x="4334232" y="3066412"/>
              <a:ext cx="879908" cy="338725"/>
              <a:chOff x="4334232" y="3066412"/>
              <a:chExt cx="879908" cy="338725"/>
            </a:xfrm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ADA66DDE-85C9-43E6-AFAC-8CFE27209C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03548" y="3066412"/>
                <a:ext cx="338725" cy="338725"/>
              </a:xfrm>
              <a:prstGeom prst="ellipse">
                <a:avLst/>
              </a:prstGeom>
              <a:solidFill>
                <a:srgbClr val="9CC6CF"/>
              </a:solidFill>
              <a:ln w="12700" cap="flat" cmpd="sng" algn="ctr">
                <a:solidFill>
                  <a:srgbClr val="9CC6C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2BE1C113-1B41-F6B0-3527-30CEB73212B1}"/>
                  </a:ext>
                </a:extLst>
              </p:cNvPr>
              <p:cNvSpPr txBox="1"/>
              <p:nvPr/>
            </p:nvSpPr>
            <p:spPr>
              <a:xfrm>
                <a:off x="4334232" y="3125006"/>
                <a:ext cx="87990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2001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B5773F7E-779B-4C9D-C5B9-FAA21C840A7F}"/>
              </a:ext>
            </a:extLst>
          </p:cNvPr>
          <p:cNvSpPr txBox="1"/>
          <p:nvPr/>
        </p:nvSpPr>
        <p:spPr>
          <a:xfrm>
            <a:off x="159721" y="32400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Sparse Solver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1DDAB954-85F7-819C-6BA3-BC56094ABF24}"/>
              </a:ext>
            </a:extLst>
          </p:cNvPr>
          <p:cNvSpPr txBox="1"/>
          <p:nvPr/>
        </p:nvSpPr>
        <p:spPr>
          <a:xfrm>
            <a:off x="7428967" y="3620875"/>
            <a:ext cx="1001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AF1567F6-1946-8AFE-0918-EF470F55B6D0}"/>
              </a:ext>
            </a:extLst>
          </p:cNvPr>
          <p:cNvGrpSpPr/>
          <p:nvPr/>
        </p:nvGrpSpPr>
        <p:grpSpPr>
          <a:xfrm>
            <a:off x="9119871" y="3067200"/>
            <a:ext cx="3059044" cy="2921460"/>
            <a:chOff x="9119871" y="3067200"/>
            <a:chExt cx="3059044" cy="2921460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E6232207-DFDE-6887-8459-7C3BC2A8CCFB}"/>
                </a:ext>
              </a:extLst>
            </p:cNvPr>
            <p:cNvSpPr/>
            <p:nvPr/>
          </p:nvSpPr>
          <p:spPr>
            <a:xfrm>
              <a:off x="9777601" y="4457457"/>
              <a:ext cx="2401314" cy="15312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rgbClr val="3477B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1BCED12D-FF57-1851-9A08-7891AD254B97}"/>
                </a:ext>
              </a:extLst>
            </p:cNvPr>
            <p:cNvSpPr txBox="1"/>
            <p:nvPr/>
          </p:nvSpPr>
          <p:spPr>
            <a:xfrm>
              <a:off x="9792001" y="4460400"/>
              <a:ext cx="23837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kern="0" spc="15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GLU</a:t>
              </a:r>
              <a:r>
                <a:rPr lang="en-US" altLang="zh-CN" kern="0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is a sparse direct solver on GPU developed by </a:t>
              </a:r>
              <a:r>
                <a:rPr lang="en-US" altLang="zh-CN" b="1" kern="0" spc="1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Tan et al</a:t>
              </a:r>
              <a:r>
                <a:rPr lang="en-US" altLang="zh-CN" kern="0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(D&amp;T20)</a:t>
              </a:r>
              <a:endParaRPr lang="zh-CN" altLang="en-US" kern="0" spc="1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ABE05986-E04B-999E-DAA9-1DB6F9F0A3B5}"/>
                </a:ext>
              </a:extLst>
            </p:cNvPr>
            <p:cNvGrpSpPr/>
            <p:nvPr/>
          </p:nvGrpSpPr>
          <p:grpSpPr>
            <a:xfrm>
              <a:off x="9119871" y="3067200"/>
              <a:ext cx="879908" cy="338725"/>
              <a:chOff x="9119871" y="3067200"/>
              <a:chExt cx="879908" cy="338725"/>
            </a:xfrm>
          </p:grpSpPr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AFB0D10B-BA85-43D7-17D3-436087F860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01895" y="3067200"/>
                <a:ext cx="338725" cy="338725"/>
              </a:xfrm>
              <a:prstGeom prst="ellipse">
                <a:avLst/>
              </a:prstGeom>
              <a:solidFill>
                <a:srgbClr val="9CC6CF"/>
              </a:solidFill>
              <a:ln w="12700" cap="flat" cmpd="sng" algn="ctr">
                <a:solidFill>
                  <a:srgbClr val="9CC6C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0E1A9B32-2BD6-E710-E896-94C1887FC74F}"/>
                  </a:ext>
                </a:extLst>
              </p:cNvPr>
              <p:cNvSpPr txBox="1"/>
              <p:nvPr/>
            </p:nvSpPr>
            <p:spPr>
              <a:xfrm>
                <a:off x="9119871" y="3125006"/>
                <a:ext cx="87990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99" name="连接符: 肘形 98">
              <a:extLst>
                <a:ext uri="{FF2B5EF4-FFF2-40B4-BE49-F238E27FC236}">
                  <a16:creationId xmlns:a16="http://schemas.microsoft.com/office/drawing/2014/main" id="{1F1807D4-56A9-3BA7-51A5-4D75D9D781F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717945" y="3225881"/>
              <a:ext cx="1078535" cy="1384615"/>
            </a:xfrm>
            <a:prstGeom prst="bentConnector3">
              <a:avLst>
                <a:gd name="adj1" fmla="val 64329"/>
              </a:avLst>
            </a:prstGeom>
            <a:noFill/>
            <a:ln w="41275" cap="flat" cmpd="sng" algn="ctr">
              <a:solidFill>
                <a:srgbClr val="9CC6CF"/>
              </a:solidFill>
              <a:prstDash val="solid"/>
              <a:miter lim="800000"/>
            </a:ln>
            <a:effectLst/>
          </p:spPr>
        </p:cxn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535E1F48-5F2B-44F8-B0FC-125BA59F0CF7}"/>
              </a:ext>
            </a:extLst>
          </p:cNvPr>
          <p:cNvGrpSpPr/>
          <p:nvPr/>
        </p:nvGrpSpPr>
        <p:grpSpPr>
          <a:xfrm>
            <a:off x="857847" y="4453200"/>
            <a:ext cx="8847905" cy="1986581"/>
            <a:chOff x="758452" y="4540990"/>
            <a:chExt cx="8847905" cy="2318597"/>
          </a:xfrm>
        </p:grpSpPr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B7F33CE6-EDE2-7BFA-CAF0-2D0E3DC31817}"/>
                </a:ext>
              </a:extLst>
            </p:cNvPr>
            <p:cNvSpPr/>
            <p:nvPr/>
          </p:nvSpPr>
          <p:spPr>
            <a:xfrm>
              <a:off x="3737453" y="4540990"/>
              <a:ext cx="5868904" cy="1799032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7083C438-7F1A-C6C0-09F3-0F77FD8607E0}"/>
                </a:ext>
              </a:extLst>
            </p:cNvPr>
            <p:cNvSpPr txBox="1"/>
            <p:nvPr/>
          </p:nvSpPr>
          <p:spPr>
            <a:xfrm>
              <a:off x="758452" y="6336366"/>
              <a:ext cx="6615266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Only on share memory CPUs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E5BFE956-58EB-1BCF-3E97-6CCCB7EBBAB3}"/>
              </a:ext>
            </a:extLst>
          </p:cNvPr>
          <p:cNvGrpSpPr/>
          <p:nvPr/>
        </p:nvGrpSpPr>
        <p:grpSpPr>
          <a:xfrm>
            <a:off x="8520" y="787643"/>
            <a:ext cx="12170395" cy="5203841"/>
            <a:chOff x="-2243242" y="792835"/>
            <a:chExt cx="12170395" cy="5203841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46403F68-ED9C-D827-94DC-0098E1EC6B85}"/>
                </a:ext>
              </a:extLst>
            </p:cNvPr>
            <p:cNvSpPr/>
            <p:nvPr/>
          </p:nvSpPr>
          <p:spPr>
            <a:xfrm flipH="1">
              <a:off x="-2243242" y="4458445"/>
              <a:ext cx="3749952" cy="1538231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7A865450-EA7B-11BD-5C2A-2B19AF14BA2E}"/>
                </a:ext>
              </a:extLst>
            </p:cNvPr>
            <p:cNvSpPr txBox="1"/>
            <p:nvPr/>
          </p:nvSpPr>
          <p:spPr>
            <a:xfrm>
              <a:off x="-762760" y="2405974"/>
              <a:ext cx="6615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 distributed systems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A7436220-A763-6ADA-2B58-287FDAA61AF5}"/>
                </a:ext>
              </a:extLst>
            </p:cNvPr>
            <p:cNvSpPr/>
            <p:nvPr/>
          </p:nvSpPr>
          <p:spPr>
            <a:xfrm>
              <a:off x="806854" y="792835"/>
              <a:ext cx="9120299" cy="1616341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11E3D07C-6F7E-EFF6-BBA0-D0EF2AE2A51D}"/>
              </a:ext>
            </a:extLst>
          </p:cNvPr>
          <p:cNvGrpSpPr/>
          <p:nvPr/>
        </p:nvGrpSpPr>
        <p:grpSpPr>
          <a:xfrm>
            <a:off x="8253537" y="4453200"/>
            <a:ext cx="6615266" cy="2060420"/>
            <a:chOff x="8253537" y="4453200"/>
            <a:chExt cx="6615266" cy="2060420"/>
          </a:xfrm>
        </p:grpSpPr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2FEA36F1-05A6-CC46-1892-C1C4AFCC0FD9}"/>
                </a:ext>
              </a:extLst>
            </p:cNvPr>
            <p:cNvSpPr txBox="1"/>
            <p:nvPr/>
          </p:nvSpPr>
          <p:spPr>
            <a:xfrm>
              <a:off x="8253537" y="5990400"/>
              <a:ext cx="6615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Only on a single GPU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6F0FB647-A5EB-332B-4D0F-698BDD20C8EC}"/>
                </a:ext>
              </a:extLst>
            </p:cNvPr>
            <p:cNvSpPr/>
            <p:nvPr/>
          </p:nvSpPr>
          <p:spPr>
            <a:xfrm>
              <a:off x="9762359" y="4453200"/>
              <a:ext cx="2413419" cy="1541416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14D3A903-78E7-07BD-1BEB-927F746D2D34}"/>
              </a:ext>
            </a:extLst>
          </p:cNvPr>
          <p:cNvGrpSpPr/>
          <p:nvPr/>
        </p:nvGrpSpPr>
        <p:grpSpPr>
          <a:xfrm>
            <a:off x="-206230" y="792000"/>
            <a:ext cx="3281302" cy="2613353"/>
            <a:chOff x="-206230" y="792000"/>
            <a:chExt cx="3281302" cy="2613353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D28732C7-EC11-BF5F-BFAE-B737504E1C49}"/>
                </a:ext>
              </a:extLst>
            </p:cNvPr>
            <p:cNvGrpSpPr/>
            <p:nvPr/>
          </p:nvGrpSpPr>
          <p:grpSpPr>
            <a:xfrm>
              <a:off x="64258" y="2407840"/>
              <a:ext cx="1367456" cy="997513"/>
              <a:chOff x="64258" y="2407840"/>
              <a:chExt cx="1367456" cy="997513"/>
            </a:xfrm>
          </p:grpSpPr>
          <p:cxnSp>
            <p:nvCxnSpPr>
              <p:cNvPr id="85" name="连接符: 肘形 84">
                <a:extLst>
                  <a:ext uri="{FF2B5EF4-FFF2-40B4-BE49-F238E27FC236}">
                    <a16:creationId xmlns:a16="http://schemas.microsoft.com/office/drawing/2014/main" id="{85C57DD6-DE28-82EF-74DB-A07FD601F5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71077" y="2105991"/>
                <a:ext cx="658788" cy="1262486"/>
              </a:xfrm>
              <a:prstGeom prst="bentConnector3">
                <a:avLst>
                  <a:gd name="adj1" fmla="val 65639"/>
                </a:avLst>
              </a:prstGeom>
              <a:noFill/>
              <a:ln w="41275" cap="flat" cmpd="sng" algn="ctr">
                <a:solidFill>
                  <a:srgbClr val="9CC6CF"/>
                </a:solidFill>
                <a:prstDash val="solid"/>
                <a:miter lim="800000"/>
              </a:ln>
              <a:effectLst/>
            </p:spPr>
          </p:cxn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3A6AF7F5-1A7A-07A4-FCC8-A2581B6398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258" y="3066628"/>
                <a:ext cx="338725" cy="338725"/>
              </a:xfrm>
              <a:prstGeom prst="ellipse">
                <a:avLst/>
              </a:prstGeom>
              <a:solidFill>
                <a:srgbClr val="9CC6CF"/>
              </a:solidFill>
              <a:ln w="12700" cap="flat" cmpd="sng" algn="ctr">
                <a:solidFill>
                  <a:srgbClr val="9CC6C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91F17F53-9976-6A5D-D398-C27B9883EA50}"/>
                </a:ext>
              </a:extLst>
            </p:cNvPr>
            <p:cNvSpPr txBox="1"/>
            <p:nvPr/>
          </p:nvSpPr>
          <p:spPr>
            <a:xfrm>
              <a:off x="-206230" y="3124104"/>
              <a:ext cx="8799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198</a:t>
              </a:r>
              <a:r>
                <a:rPr lang="en-US" altLang="zh-CN" sz="105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F2FCCB78-B3B4-ACFE-5BB3-260AE5CDCEA3}"/>
                </a:ext>
              </a:extLst>
            </p:cNvPr>
            <p:cNvGrpSpPr/>
            <p:nvPr/>
          </p:nvGrpSpPr>
          <p:grpSpPr>
            <a:xfrm>
              <a:off x="0" y="792000"/>
              <a:ext cx="3075072" cy="1615840"/>
              <a:chOff x="0" y="792000"/>
              <a:chExt cx="3075072" cy="1615840"/>
            </a:xfrm>
          </p:grpSpPr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BF6CEE9A-0BA1-7928-A0A0-7144F0477F59}"/>
                  </a:ext>
                </a:extLst>
              </p:cNvPr>
              <p:cNvSpPr/>
              <p:nvPr/>
            </p:nvSpPr>
            <p:spPr>
              <a:xfrm>
                <a:off x="10800" y="792000"/>
                <a:ext cx="2970613" cy="161584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 cap="flat" cmpd="sng" algn="ctr">
                <a:solidFill>
                  <a:srgbClr val="3477B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C17811E9-EE1A-868A-EDC3-24011488CCD1}"/>
                  </a:ext>
                </a:extLst>
              </p:cNvPr>
              <p:cNvSpPr txBox="1"/>
              <p:nvPr/>
            </p:nvSpPr>
            <p:spPr>
              <a:xfrm>
                <a:off x="0" y="792000"/>
                <a:ext cx="30750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altLang="zh-CN" spc="15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Multifrontal</a:t>
                </a:r>
                <a:r>
                  <a:rPr lang="en-US" altLang="zh-CN" spc="15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method is proposed by </a:t>
                </a:r>
                <a:r>
                  <a:rPr lang="en-US" altLang="zh-CN" b="1" spc="15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Duff </a:t>
                </a:r>
                <a:r>
                  <a:rPr lang="en-US" altLang="zh-CN" spc="15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and</a:t>
                </a:r>
                <a:r>
                  <a:rPr lang="en-US" altLang="zh-CN" b="1" spc="15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Reid</a:t>
                </a:r>
                <a:r>
                  <a:rPr lang="en-US" altLang="zh-CN" spc="15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to improve the efficiency of sparse LU </a:t>
                </a:r>
                <a:r>
                  <a:rPr lang="en-US" altLang="zh-CN" spc="15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factorisation</a:t>
                </a:r>
                <a:r>
                  <a:rPr lang="en-US" altLang="zh-CN" spc="15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.(TOMS83)</a:t>
                </a:r>
                <a:endParaRPr lang="zh-CN" altLang="en-US" spc="1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29734D0-C000-4BA1-B68A-12A56C653228}"/>
              </a:ext>
            </a:extLst>
          </p:cNvPr>
          <p:cNvGrpSpPr/>
          <p:nvPr/>
        </p:nvGrpSpPr>
        <p:grpSpPr>
          <a:xfrm>
            <a:off x="6337936" y="1611599"/>
            <a:ext cx="5918182" cy="1794326"/>
            <a:chOff x="6337936" y="1611599"/>
            <a:chExt cx="5918182" cy="1794326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8F44A07C-EF91-BDC2-1EC8-8AC415113F0D}"/>
                </a:ext>
              </a:extLst>
            </p:cNvPr>
            <p:cNvGrpSpPr/>
            <p:nvPr/>
          </p:nvGrpSpPr>
          <p:grpSpPr>
            <a:xfrm>
              <a:off x="9986015" y="3067200"/>
              <a:ext cx="879908" cy="338725"/>
              <a:chOff x="9986015" y="3067200"/>
              <a:chExt cx="879908" cy="338725"/>
            </a:xfrm>
          </p:grpSpPr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86255196-5A2C-A572-2BD4-6237D12F57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58937" y="3067200"/>
                <a:ext cx="338725" cy="338725"/>
              </a:xfrm>
              <a:prstGeom prst="ellipse">
                <a:avLst/>
              </a:prstGeom>
              <a:solidFill>
                <a:srgbClr val="9CC6CF"/>
              </a:solidFill>
              <a:ln w="12700" cap="flat" cmpd="sng" algn="ctr">
                <a:solidFill>
                  <a:srgbClr val="9CC6C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E75C932A-EDEF-6E01-3873-6CB5BD0DB337}"/>
                  </a:ext>
                </a:extLst>
              </p:cNvPr>
              <p:cNvSpPr txBox="1"/>
              <p:nvPr/>
            </p:nvSpPr>
            <p:spPr>
              <a:xfrm>
                <a:off x="9986015" y="3124800"/>
                <a:ext cx="87990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2019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A7254D37-24E2-BD9E-AF31-78912C1F7EFD}"/>
                </a:ext>
              </a:extLst>
            </p:cNvPr>
            <p:cNvSpPr txBox="1"/>
            <p:nvPr/>
          </p:nvSpPr>
          <p:spPr>
            <a:xfrm>
              <a:off x="6337936" y="1611599"/>
              <a:ext cx="5918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15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SuperLU_DIST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has been continuously updated and added versions for GPU.(</a:t>
              </a:r>
              <a:r>
                <a:rPr kumimoji="0" lang="en-US" altLang="zh-CN" b="0" i="0" u="none" strike="noStrike" kern="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JPDC19)</a:t>
              </a:r>
              <a:endParaRPr kumimoji="0" lang="zh-CN" altLang="en-US" b="0" i="0" u="none" strike="noStrike" kern="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AC1CFFA9-005F-18F5-7ABE-8760C35631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8690" y="2835412"/>
              <a:ext cx="0" cy="293446"/>
            </a:xfrm>
            <a:prstGeom prst="line">
              <a:avLst/>
            </a:prstGeom>
            <a:ln w="41275">
              <a:solidFill>
                <a:srgbClr val="9CC6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FC9065F3-C42B-4E20-B28C-D228A6CE6000}"/>
                </a:ext>
              </a:extLst>
            </p:cNvPr>
            <p:cNvCxnSpPr>
              <a:cxnSpLocks/>
            </p:cNvCxnSpPr>
            <p:nvPr/>
          </p:nvCxnSpPr>
          <p:spPr>
            <a:xfrm>
              <a:off x="9208770" y="2835412"/>
              <a:ext cx="1206000" cy="0"/>
            </a:xfrm>
            <a:prstGeom prst="line">
              <a:avLst/>
            </a:prstGeom>
            <a:ln w="41275">
              <a:solidFill>
                <a:srgbClr val="9CC6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10F3C16-3895-42E5-BC00-31D2D49C516F}"/>
              </a:ext>
            </a:extLst>
          </p:cNvPr>
          <p:cNvGrpSpPr/>
          <p:nvPr/>
        </p:nvGrpSpPr>
        <p:grpSpPr>
          <a:xfrm>
            <a:off x="5046866" y="157830"/>
            <a:ext cx="7513434" cy="2249695"/>
            <a:chOff x="5046866" y="157830"/>
            <a:chExt cx="7513434" cy="2249695"/>
          </a:xfrm>
        </p:grpSpPr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8B31E0AC-2CB9-A34C-0CD4-9664C31B36C4}"/>
                </a:ext>
              </a:extLst>
            </p:cNvPr>
            <p:cNvSpPr txBox="1"/>
            <p:nvPr/>
          </p:nvSpPr>
          <p:spPr>
            <a:xfrm>
              <a:off x="5046866" y="157830"/>
              <a:ext cx="7513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kern="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 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Heterogeneous distributed systems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C98D7B39-3208-42FA-9594-1B508320A5FF}"/>
                </a:ext>
              </a:extLst>
            </p:cNvPr>
            <p:cNvSpPr/>
            <p:nvPr/>
          </p:nvSpPr>
          <p:spPr>
            <a:xfrm>
              <a:off x="6328411" y="791184"/>
              <a:ext cx="5854063" cy="1616341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2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AB7E40-ACF6-D3C4-E06B-529B0CFAE0C9}"/>
              </a:ext>
            </a:extLst>
          </p:cNvPr>
          <p:cNvSpPr txBox="1"/>
          <p:nvPr/>
        </p:nvSpPr>
        <p:spPr>
          <a:xfrm>
            <a:off x="158400" y="648000"/>
            <a:ext cx="8696961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</a:t>
            </a: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Uneven Block Sizes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Redundant Zero Fill-ins</a:t>
            </a:r>
            <a:endParaRPr kumimoji="1"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High </a:t>
            </a:r>
            <a:r>
              <a:rPr kumimoji="1"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Costs</a:t>
            </a:r>
          </a:p>
          <a:p>
            <a:pPr>
              <a:lnSpc>
                <a:spcPts val="3200"/>
              </a:lnSpc>
            </a:pPr>
            <a:endParaRPr kumimoji="1" lang="en-US" altLang="zh-CN" sz="28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PanguLU</a:t>
            </a:r>
            <a:endParaRPr kumimoji="1" lang="en-US" altLang="zh-CN" sz="32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</a:t>
            </a:r>
          </a:p>
          <a:p>
            <a:pPr>
              <a:lnSpc>
                <a:spcPts val="3200"/>
              </a:lnSpc>
            </a:pPr>
            <a:r>
              <a:rPr kumimoji="1" lang="en-US" altLang="zh-CN" sz="28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Layout and Mapping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Sparse Kernels and Algorithm Selection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</a:t>
            </a:r>
          </a:p>
          <a:p>
            <a:pPr>
              <a:lnSpc>
                <a:spcPts val="3200"/>
              </a:lnSpc>
            </a:pPr>
            <a:endParaRPr kumimoji="1" lang="en-US" altLang="zh-CN" sz="28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</a:t>
            </a: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Performance Evaluation</a:t>
            </a:r>
          </a:p>
          <a:p>
            <a:pPr>
              <a:lnSpc>
                <a:spcPts val="3200"/>
              </a:lnSpc>
            </a:pPr>
            <a:endParaRPr kumimoji="1" lang="en-US" altLang="zh-CN" sz="32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9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9A3214-BA5A-692F-A040-994734903A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0FD9E0-E380-3B44-BCCB-530A1FF37C6C}" type="datetime1">
              <a:rPr lang="en-US" smtClean="0"/>
              <a:t>6/17/24</a:t>
            </a:fld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D9D95-3C51-E774-BD6A-20F9BDD2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0AE634-8670-851B-7819-1C960B03A2A9}"/>
              </a:ext>
            </a:extLst>
          </p:cNvPr>
          <p:cNvSpPr txBox="1"/>
          <p:nvPr/>
        </p:nvSpPr>
        <p:spPr>
          <a:xfrm>
            <a:off x="159721" y="324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AB7E40-ACF6-D3C4-E06B-529B0CFAE0C9}"/>
              </a:ext>
            </a:extLst>
          </p:cNvPr>
          <p:cNvSpPr txBox="1"/>
          <p:nvPr/>
        </p:nvSpPr>
        <p:spPr>
          <a:xfrm>
            <a:off x="158400" y="648000"/>
            <a:ext cx="8696961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</a:t>
            </a: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Uneven Block Sizes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Redundant Zero Fill-ins</a:t>
            </a:r>
            <a:endParaRPr kumimoji="1" lang="zh-CN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High </a:t>
            </a:r>
            <a:r>
              <a:rPr kumimoji="1"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Costs</a:t>
            </a:r>
          </a:p>
          <a:p>
            <a:pPr>
              <a:lnSpc>
                <a:spcPts val="3200"/>
              </a:lnSpc>
            </a:pPr>
            <a:endParaRPr kumimoji="1" lang="en-US" altLang="zh-CN" sz="28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PanguLU</a:t>
            </a:r>
            <a:endParaRPr kumimoji="1" lang="en-US" altLang="zh-CN" sz="32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</a:t>
            </a:r>
          </a:p>
          <a:p>
            <a:pPr>
              <a:lnSpc>
                <a:spcPts val="3200"/>
              </a:lnSpc>
            </a:pPr>
            <a:r>
              <a:rPr kumimoji="1" lang="en-US" altLang="zh-CN" sz="28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Layout and Mapping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Sparse Kernels and Algorithm Selection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Scheduling</a:t>
            </a:r>
          </a:p>
          <a:p>
            <a:pPr>
              <a:lnSpc>
                <a:spcPts val="3200"/>
              </a:lnSpc>
            </a:pPr>
            <a:endParaRPr kumimoji="1" lang="en-US" altLang="zh-CN" sz="28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</a:t>
            </a:r>
          </a:p>
          <a:p>
            <a:pPr>
              <a:lnSpc>
                <a:spcPts val="3200"/>
              </a:lnSpc>
            </a:pPr>
            <a:r>
              <a:rPr kumimoji="1" lang="en-US" altLang="zh-CN" sz="3200" b="1" kern="25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</a:t>
            </a: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  <a:p>
            <a:pPr>
              <a:lnSpc>
                <a:spcPts val="32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Performance Evaluation</a:t>
            </a:r>
          </a:p>
          <a:p>
            <a:pPr>
              <a:lnSpc>
                <a:spcPts val="3200"/>
              </a:lnSpc>
            </a:pPr>
            <a:endParaRPr kumimoji="1" lang="en-US" altLang="zh-CN" sz="3200" b="1" kern="25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11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ustom 23">
      <a:dk1>
        <a:srgbClr val="000000"/>
      </a:dk1>
      <a:lt1>
        <a:srgbClr val="FFFFFF"/>
      </a:lt1>
      <a:dk2>
        <a:srgbClr val="2B7974"/>
      </a:dk2>
      <a:lt2>
        <a:srgbClr val="D2E9D2"/>
      </a:lt2>
      <a:accent1>
        <a:srgbClr val="48BEB7"/>
      </a:accent1>
      <a:accent2>
        <a:srgbClr val="17BAD0"/>
      </a:accent2>
      <a:accent3>
        <a:srgbClr val="BE986C"/>
      </a:accent3>
      <a:accent4>
        <a:srgbClr val="80C36E"/>
      </a:accent4>
      <a:accent5>
        <a:srgbClr val="4D9ED9"/>
      </a:accent5>
      <a:accent6>
        <a:srgbClr val="2B7974"/>
      </a:accent6>
      <a:hlink>
        <a:srgbClr val="2B7974"/>
      </a:hlink>
      <a:folHlink>
        <a:srgbClr val="48BEB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wrap="square">
        <a:spAutoFit/>
      </a:bodyPr>
      <a:lstStyle>
        <a:defPPr algn="l">
          <a:defRPr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5758</TotalTime>
  <Words>4182</Words>
  <Application>Microsoft Macintosh PowerPoint</Application>
  <PresentationFormat>宽屏</PresentationFormat>
  <Paragraphs>1316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等线</vt:lpstr>
      <vt:lpstr>黑体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Celestial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712</cp:revision>
  <dcterms:created xsi:type="dcterms:W3CDTF">2021-05-28T21:00:04Z</dcterms:created>
  <dcterms:modified xsi:type="dcterms:W3CDTF">2024-06-17T07:45:52Z</dcterms:modified>
</cp:coreProperties>
</file>